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A16F0-930C-421B-A444-F53B5966DDE2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07C4E-D7C1-4CF9-9A90-0B2554ECF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88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expressive query clearly and unambiguously describes a user’s search intent, while a selective query results in a relatively small set of matching documents. Properly formulated queries bring users directly to the desired information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7C4E-D7C1-4CF9-9A90-0B2554ECF21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33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Query recommendation is a popular technique employed by search engines to help users refine their queries.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7C4E-D7C1-4CF9-9A90-0B2554ECF21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92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NI(</a:t>
            </a:r>
            <a:r>
              <a:rPr lang="en-US" altLang="zh-TW" dirty="0" err="1" smtClean="0"/>
              <a:t>C</a:t>
            </a:r>
            <a:r>
              <a:rPr lang="en-US" altLang="zh-TW" i="0" dirty="0" err="1" smtClean="0"/>
              <a:t>˜</a:t>
            </a:r>
            <a:r>
              <a:rPr lang="en-US" altLang="zh-TW" dirty="0" err="1" smtClean="0"/>
              <a:t>q</a:t>
            </a:r>
            <a:r>
              <a:rPr lang="en-US" altLang="zh-TW" dirty="0" smtClean="0"/>
              <a:t>) : the number of interactions that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involve some query of the cluster </a:t>
            </a:r>
            <a:r>
              <a:rPr lang="en-US" altLang="zh-TW" i="0" dirty="0" smtClean="0"/>
              <a:t>C ˜q </a:t>
            </a:r>
          </a:p>
          <a:p>
            <a:r>
              <a:rPr lang="en-US" altLang="zh-TW" i="0" dirty="0" smtClean="0"/>
              <a:t>※</a:t>
            </a:r>
            <a:r>
              <a:rPr lang="zh-TW" altLang="en-US" i="0" smtClean="0"/>
              <a:t> 假定</a:t>
            </a:r>
            <a:r>
              <a:rPr lang="zh-TW" altLang="en-US" i="0" dirty="0" smtClean="0"/>
              <a:t>各紀錄都為不同使用者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7C4E-D7C1-4CF9-9A90-0B2554ECF21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6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7C4E-D7C1-4CF9-9A90-0B2554ECF21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68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7C4E-D7C1-4CF9-9A90-0B2554ECF21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30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 that CACB’s objective is to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user’s next query, the recommendation it makes does not necessarily has to be relevant to the user’s input query.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7C4E-D7C1-4CF9-9A90-0B2554ECF21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6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3046FB-B666-4F42-82D5-C5B193344A9B}" type="datetimeFigureOut">
              <a:rPr lang="zh-TW" altLang="en-US" smtClean="0"/>
              <a:t>2013/5/19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FFD280-3E81-4DC5-B953-9E801B87F56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0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1.png"/><Relationship Id="rId7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6830" y="1268760"/>
            <a:ext cx="8015609" cy="120032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0"/>
          </a:sp3d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DQR : </a:t>
            </a:r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A Probabilistic Approach to Diversified Query recommendation</a:t>
            </a:r>
            <a:endParaRPr lang="zh-TW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3784972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Date:  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2013/05/20</a:t>
            </a:r>
          </a:p>
          <a:p>
            <a:r>
              <a:rPr lang="en-US" altLang="zh-TW" sz="2400" b="1" dirty="0" smtClean="0">
                <a:latin typeface="Century Schoolbook" pitchFamily="18" charset="0"/>
                <a:ea typeface="標楷體" pitchFamily="65" charset="-120"/>
              </a:rPr>
              <a:t>Author:  </a:t>
            </a:r>
            <a:r>
              <a:rPr lang="en-US" altLang="zh-TW" sz="2200" dirty="0" err="1">
                <a:latin typeface="Times New Roman" pitchFamily="18" charset="0"/>
                <a:cs typeface="Times New Roman" pitchFamily="18" charset="0"/>
              </a:rPr>
              <a:t>Ruirui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400" dirty="0"/>
              <a:t>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Ben Kao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400" dirty="0"/>
              <a:t>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Bin Bi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400" dirty="0"/>
              <a:t> </a:t>
            </a:r>
            <a:r>
              <a:rPr lang="en-US" altLang="zh-TW" sz="2200" dirty="0" err="1">
                <a:latin typeface="Times New Roman" pitchFamily="18" charset="0"/>
                <a:cs typeface="Times New Roman" pitchFamily="18" charset="0"/>
              </a:rPr>
              <a:t>Reynold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Cheng,</a:t>
            </a:r>
          </a:p>
          <a:p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Eric Lo</a:t>
            </a:r>
            <a:endParaRPr lang="en-US" altLang="zh-TW" sz="22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Source: 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CIKM 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"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Advisor:  </a:t>
            </a:r>
            <a:r>
              <a:rPr lang="en-US" altLang="zh-TW" sz="2200" dirty="0" err="1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-ling, </a:t>
            </a:r>
            <a:r>
              <a:rPr lang="en-US" altLang="zh-TW" sz="2200" dirty="0" err="1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Koh</a:t>
            </a:r>
            <a:endParaRPr lang="en-US" altLang="zh-TW" sz="2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Speaker:  </a:t>
            </a:r>
            <a:r>
              <a:rPr lang="en-US" altLang="zh-TW" sz="2200" dirty="0" err="1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Jiun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err="1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TW" sz="2200" dirty="0" err="1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Chiou</a:t>
            </a:r>
            <a:endParaRPr lang="en-US" altLang="zh-TW" sz="2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1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802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10</a:t>
            </a:fld>
            <a:endParaRPr lang="zh-TW" alt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249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96702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50215" y="162880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1 Feature vector : &lt; 0.66 , 0.33 , 0 &gt;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50607" y="220486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2 Feature vector : &lt; 0.33 , 0.33 , 0.33 &gt;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43608" y="2924944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d( q1,q2 )=                                                                = 0.467</a:t>
            </a:r>
            <a:endParaRPr lang="en-US" altLang="zh-TW" baseline="30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195736" y="2996952"/>
                <a:ext cx="4123693" cy="383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TW" i="1" baseline="3000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zh-TW" dirty="0" smtClean="0"/>
                            <m:t>(0.66−0.33)</m:t>
                          </m:r>
                          <m:r>
                            <m:rPr>
                              <m:nor/>
                            </m:rPr>
                            <a:rPr lang="en-US" altLang="zh-TW" baseline="30000" dirty="0" smtClean="0"/>
                            <m:t>2</m:t>
                          </m:r>
                          <m:r>
                            <m:rPr>
                              <m:nor/>
                            </m:rPr>
                            <a:rPr lang="zh-TW" altLang="en-US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dirty="0" smtClean="0"/>
                            <m:t>+(0.33−0.33)</m:t>
                          </m:r>
                          <m:r>
                            <m:rPr>
                              <m:nor/>
                            </m:rPr>
                            <a:rPr lang="en-US" altLang="zh-TW" baseline="30000" dirty="0" smtClean="0"/>
                            <m:t>2 </m:t>
                          </m:r>
                          <m:r>
                            <m:rPr>
                              <m:nor/>
                            </m:rPr>
                            <a:rPr lang="en-US" altLang="zh-TW" dirty="0" smtClean="0"/>
                            <m:t> +(0−0.33)</m:t>
                          </m:r>
                          <m:r>
                            <m:rPr>
                              <m:nor/>
                            </m:rPr>
                            <a:rPr lang="en-US" altLang="zh-TW" baseline="30000" dirty="0" smtClean="0"/>
                            <m:t>2</m:t>
                          </m:r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96952"/>
                <a:ext cx="4123693" cy="3835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43608" y="3645024"/>
                <a:ext cx="3324243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s( q1,q2 ) = 1- 0.467/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0.67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645024"/>
                <a:ext cx="3324243" cy="396327"/>
              </a:xfrm>
              <a:prstGeom prst="rect">
                <a:avLst/>
              </a:prstGeom>
              <a:blipFill rotWithShape="1">
                <a:blip r:embed="rId5"/>
                <a:stretch>
                  <a:fillRect l="-1465" r="-733" b="-2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a1.att.hudong.com/58/08/01300000633474126717081940354_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29" y="4221088"/>
            <a:ext cx="1656184" cy="160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11</a:t>
            </a:fld>
            <a:endParaRPr lang="zh-TW" alt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1974"/>
            <a:ext cx="58578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3240360" cy="70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直線圖說文字 1 6"/>
          <p:cNvSpPr/>
          <p:nvPr/>
        </p:nvSpPr>
        <p:spPr>
          <a:xfrm>
            <a:off x="5436096" y="3156920"/>
            <a:ext cx="3456384" cy="848144"/>
          </a:xfrm>
          <a:prstGeom prst="borderCallout1">
            <a:avLst>
              <a:gd name="adj1" fmla="val 18750"/>
              <a:gd name="adj2" fmla="val -8333"/>
              <a:gd name="adj3" fmla="val 56181"/>
              <a:gd name="adj4" fmla="val -347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3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12</a:t>
            </a:fld>
            <a:endParaRPr lang="zh-TW" alt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124744"/>
            <a:ext cx="1955453" cy="162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10840"/>
            <a:ext cx="2088232" cy="164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0018"/>
            <a:ext cx="2088232" cy="163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2140184" cy="162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6" y="3217822"/>
            <a:ext cx="1946092" cy="15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02" y="3205859"/>
            <a:ext cx="2071682" cy="159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01" y="3212976"/>
            <a:ext cx="2021639" cy="15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43" y="3217822"/>
            <a:ext cx="2123153" cy="157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0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13</a:t>
            </a:fld>
            <a:endParaRPr lang="zh-TW" altLang="en-US" sz="18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55576" y="1182762"/>
            <a:ext cx="8153400" cy="4905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latin typeface="Century Schoolbook" pitchFamily="18" charset="0"/>
              </a:rPr>
              <a:t>The DQR Approach</a:t>
            </a:r>
          </a:p>
          <a:p>
            <a:pPr lvl="1"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Concept Mining</a:t>
            </a:r>
          </a:p>
          <a:p>
            <a:pPr lvl="1"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400" dirty="0" smtClean="0">
                <a:latin typeface="Century Schoolbook" pitchFamily="18" charset="0"/>
              </a:rPr>
              <a:t>Query Recommendation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14</a:t>
            </a:fld>
            <a:endParaRPr lang="zh-TW" altLang="en-US" sz="18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3568" y="418654"/>
            <a:ext cx="7920880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zh-TW" sz="36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DQR Approach-Query Recommendation</a:t>
            </a:r>
            <a:endParaRPr lang="zh-TW" alt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5935" y="1174100"/>
            <a:ext cx="82725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user issues a query </a:t>
            </a:r>
            <a:r>
              <a:rPr lang="en-US" altLang="zh-TW" sz="2200" i="1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to a search engine,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he/she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may click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a set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of URLs, </a:t>
            </a:r>
            <a:r>
              <a:rPr lang="en-US" altLang="zh-TW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returned by the search engine. 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zh-TW" sz="22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200" i="1" dirty="0">
                <a:latin typeface="Times New Roman" pitchFamily="18" charset="0"/>
                <a:cs typeface="Times New Roman" pitchFamily="18" charset="0"/>
              </a:rPr>
              <a:t>q →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denote such an interaction, which is captured by a set of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records in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the search log.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7" y="2564904"/>
            <a:ext cx="62198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83698"/>
              </p:ext>
            </p:extLst>
          </p:nvPr>
        </p:nvGraphicFramePr>
        <p:xfrm>
          <a:off x="395536" y="4797152"/>
          <a:ext cx="8568952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34400"/>
                <a:gridCol w="1317928"/>
                <a:gridCol w="1950872"/>
                <a:gridCol w="2009568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Query(Q) :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q1: maps</a:t>
                      </a:r>
                      <a:endParaRPr lang="zh-TW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q2: map search</a:t>
                      </a:r>
                      <a:endParaRPr lang="zh-TW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q3: driving</a:t>
                      </a:r>
                      <a:r>
                        <a:rPr lang="en-US" altLang="zh-TW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directions</a:t>
                      </a:r>
                      <a:endParaRPr lang="zh-TW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q4: rand </a:t>
                      </a:r>
                      <a:r>
                        <a:rPr lang="en-US" altLang="zh-TW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mcnally</a:t>
                      </a:r>
                      <a:endParaRPr lang="zh-TW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6400"/>
              </p:ext>
            </p:extLst>
          </p:nvPr>
        </p:nvGraphicFramePr>
        <p:xfrm>
          <a:off x="395536" y="5362416"/>
          <a:ext cx="8352928" cy="579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34400"/>
                <a:gridCol w="1966000"/>
                <a:gridCol w="2232248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Click sets(CS) :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s1: maps.yahoo.com , </a:t>
                      </a:r>
                    </a:p>
                    <a:p>
                      <a:pPr algn="ctr"/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maps.google.com</a:t>
                      </a:r>
                      <a:endParaRPr lang="zh-TW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s2: www.mapquest.com</a:t>
                      </a:r>
                      <a:endParaRPr lang="zh-TW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s3: www.randomcnally.com</a:t>
                      </a:r>
                      <a:endParaRPr lang="zh-TW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316753"/>
              </p:ext>
            </p:extLst>
          </p:nvPr>
        </p:nvGraphicFramePr>
        <p:xfrm>
          <a:off x="396681" y="6237312"/>
          <a:ext cx="70200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j-lt"/>
                          <a:cs typeface="Times New Roman" pitchFamily="18" charset="0"/>
                        </a:rPr>
                        <a:t>Interactions(I):</a:t>
                      </a:r>
                      <a:endParaRPr lang="zh-TW" alt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q1</a:t>
                      </a:r>
                      <a:r>
                        <a:rPr lang="zh-TW" alt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→ </a:t>
                      </a:r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zh-TW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q2</a:t>
                      </a:r>
                      <a:r>
                        <a:rPr lang="zh-TW" alt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→ </a:t>
                      </a:r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zh-TW" altLang="en-US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q2</a:t>
                      </a:r>
                      <a:r>
                        <a:rPr lang="zh-TW" alt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→ </a:t>
                      </a:r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lang="zh-TW" altLang="en-US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q3</a:t>
                      </a:r>
                      <a:r>
                        <a:rPr lang="zh-TW" alt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→ </a:t>
                      </a:r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lang="zh-TW" altLang="en-US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q2</a:t>
                      </a:r>
                      <a:r>
                        <a:rPr lang="zh-TW" alt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→ </a:t>
                      </a:r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lang="zh-TW" altLang="en-US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q4</a:t>
                      </a:r>
                      <a:r>
                        <a:rPr lang="zh-TW" alt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→ </a:t>
                      </a:r>
                      <a:r>
                        <a:rPr lang="en-US" altLang="zh-TW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lang="zh-TW" altLang="en-US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1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15</a:t>
            </a:fld>
            <a:endParaRPr lang="zh-TW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35528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向右箭號圖說文字 1"/>
          <p:cNvSpPr/>
          <p:nvPr/>
        </p:nvSpPr>
        <p:spPr>
          <a:xfrm>
            <a:off x="1259632" y="1124744"/>
            <a:ext cx="4320480" cy="2239516"/>
          </a:xfrm>
          <a:prstGeom prst="rightArrowCallout">
            <a:avLst>
              <a:gd name="adj1" fmla="val 11593"/>
              <a:gd name="adj2" fmla="val 11593"/>
              <a:gd name="adj3" fmla="val 20734"/>
              <a:gd name="adj4" fmla="val 843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1484"/>
            <a:ext cx="16097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796136" y="1196752"/>
            <a:ext cx="1338828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Input query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6300192" y="1566084"/>
            <a:ext cx="0" cy="38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51520" y="548680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[ Concept Selection ]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3"/>
            <a:ext cx="4104000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99406" y="3779749"/>
            <a:ext cx="405752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/>
              <a:t>Diversified Concept Recommendation</a:t>
            </a:r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05646"/>
            <a:ext cx="4320000" cy="347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13701"/>
            <a:ext cx="5220000" cy="775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683568" y="5157192"/>
            <a:ext cx="936104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16</a:t>
            </a:fld>
            <a:endParaRPr lang="zh-TW" altLang="en-US" sz="1800" dirty="0"/>
          </a:p>
        </p:txBody>
      </p:sp>
      <p:sp>
        <p:nvSpPr>
          <p:cNvPr id="2" name="橢圓 1"/>
          <p:cNvSpPr/>
          <p:nvPr/>
        </p:nvSpPr>
        <p:spPr>
          <a:xfrm>
            <a:off x="53955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3</a:t>
            </a:r>
          </a:p>
          <a:p>
            <a:pPr algn="ctr"/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1967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50"/>
                </a:solidFill>
              </a:rPr>
              <a:t>q4</a:t>
            </a:r>
          </a:p>
          <a:p>
            <a:pPr algn="ctr"/>
            <a:r>
              <a:rPr lang="en-US" altLang="zh-TW" dirty="0" smtClean="0"/>
              <a:t>q5</a:t>
            </a:r>
          </a:p>
          <a:p>
            <a:pPr algn="ctr"/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269979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q6</a:t>
            </a:r>
          </a:p>
          <a:p>
            <a:pPr algn="ctr"/>
            <a:r>
              <a:rPr lang="en-US" altLang="zh-TW" dirty="0" smtClean="0"/>
              <a:t>q7</a:t>
            </a:r>
          </a:p>
          <a:p>
            <a:pPr algn="ctr"/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55576" y="6206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72958" y="6206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53078" y="6206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878384"/>
              </p:ext>
            </p:extLst>
          </p:nvPr>
        </p:nvGraphicFramePr>
        <p:xfrm>
          <a:off x="436694" y="2885648"/>
          <a:ext cx="1597000" cy="3484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75180"/>
              </p:ext>
            </p:extLst>
          </p:nvPr>
        </p:nvGraphicFramePr>
        <p:xfrm>
          <a:off x="2195736" y="2885648"/>
          <a:ext cx="1597000" cy="2743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q5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q5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92612"/>
              </p:ext>
            </p:extLst>
          </p:nvPr>
        </p:nvGraphicFramePr>
        <p:xfrm>
          <a:off x="3983112" y="2885648"/>
          <a:ext cx="1597000" cy="3855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16" y="620689"/>
            <a:ext cx="4320000" cy="34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05521"/>
            <a:ext cx="5220000" cy="77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652208" y="1466816"/>
            <a:ext cx="756000" cy="306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41" y="2369709"/>
            <a:ext cx="23907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467544" y="2483604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Assume: </a:t>
            </a:r>
            <a:r>
              <a:rPr lang="en-US" altLang="zh-TW" dirty="0" smtClean="0">
                <a:solidFill>
                  <a:srgbClr val="00B050"/>
                </a:solidFill>
              </a:rPr>
              <a:t>Query: q4   </a:t>
            </a:r>
            <a:r>
              <a:rPr lang="en-US" altLang="zh-TW" dirty="0" smtClean="0"/>
              <a:t>,   </a:t>
            </a:r>
            <a:r>
              <a:rPr lang="en-US" altLang="zh-TW" dirty="0" smtClean="0">
                <a:solidFill>
                  <a:srgbClr val="0070C0"/>
                </a:solidFill>
              </a:rPr>
              <a:t>CS={s1,s2,s3}</a:t>
            </a:r>
            <a:endParaRPr lang="zh-TW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156416" y="4364527"/>
                <a:ext cx="718466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416" y="4364527"/>
                <a:ext cx="718466" cy="485197"/>
              </a:xfrm>
              <a:prstGeom prst="rect">
                <a:avLst/>
              </a:prstGeom>
              <a:blipFill rotWithShape="1">
                <a:blip r:embed="rId6"/>
                <a:stretch>
                  <a:fillRect l="-762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橢圓 15"/>
          <p:cNvSpPr/>
          <p:nvPr/>
        </p:nvSpPr>
        <p:spPr>
          <a:xfrm>
            <a:off x="1619672" y="990020"/>
            <a:ext cx="936000" cy="14308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159912" y="2852936"/>
            <a:ext cx="1620000" cy="2808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156176" y="4959450"/>
                <a:ext cx="718466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959450"/>
                <a:ext cx="718466" cy="485774"/>
              </a:xfrm>
              <a:prstGeom prst="rect">
                <a:avLst/>
              </a:prstGeom>
              <a:blipFill rotWithShape="1">
                <a:blip r:embed="rId7"/>
                <a:stretch>
                  <a:fillRect l="-7627" b="-7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156176" y="5535514"/>
                <a:ext cx="718466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s3: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535514"/>
                <a:ext cx="718466" cy="485774"/>
              </a:xfrm>
              <a:prstGeom prst="rect">
                <a:avLst/>
              </a:prstGeom>
              <a:blipFill rotWithShape="1">
                <a:blip r:embed="rId8"/>
                <a:stretch>
                  <a:fillRect l="-762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94298"/>
            <a:ext cx="3203776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8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17</a:t>
            </a:fld>
            <a:endParaRPr lang="zh-TW" altLang="en-US" sz="1800" dirty="0"/>
          </a:p>
        </p:txBody>
      </p:sp>
      <p:sp>
        <p:nvSpPr>
          <p:cNvPr id="3" name="投影片編號版面配置區 5"/>
          <p:cNvSpPr txBox="1">
            <a:spLocks/>
          </p:cNvSpPr>
          <p:nvPr/>
        </p:nvSpPr>
        <p:spPr>
          <a:xfrm>
            <a:off x="8412088" y="18288"/>
            <a:ext cx="480392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FD280-3E81-4DC5-B953-9E801B87F564}" type="slidenum">
              <a:rPr lang="zh-TW" altLang="en-US" sz="1800" smtClean="0"/>
              <a:pPr/>
              <a:t>17</a:t>
            </a:fld>
            <a:endParaRPr lang="zh-TW" altLang="en-US" sz="1800" dirty="0"/>
          </a:p>
        </p:txBody>
      </p:sp>
      <p:sp>
        <p:nvSpPr>
          <p:cNvPr id="5" name="橢圓 4"/>
          <p:cNvSpPr/>
          <p:nvPr/>
        </p:nvSpPr>
        <p:spPr>
          <a:xfrm>
            <a:off x="53955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3</a:t>
            </a:r>
          </a:p>
          <a:p>
            <a:pPr algn="ctr"/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161967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50"/>
                </a:solidFill>
              </a:rPr>
              <a:t>q4</a:t>
            </a:r>
          </a:p>
          <a:p>
            <a:pPr algn="ctr"/>
            <a:r>
              <a:rPr lang="en-US" altLang="zh-TW" dirty="0" smtClean="0"/>
              <a:t>q5</a:t>
            </a:r>
          </a:p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69979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q6</a:t>
            </a:r>
          </a:p>
          <a:p>
            <a:pPr algn="ctr"/>
            <a:r>
              <a:rPr lang="en-US" altLang="zh-TW" dirty="0" smtClean="0"/>
              <a:t>q7</a:t>
            </a:r>
          </a:p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5576" y="6206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72958" y="6206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53078" y="6206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30122"/>
              </p:ext>
            </p:extLst>
          </p:nvPr>
        </p:nvGraphicFramePr>
        <p:xfrm>
          <a:off x="436694" y="2885648"/>
          <a:ext cx="1597000" cy="3484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25723"/>
              </p:ext>
            </p:extLst>
          </p:nvPr>
        </p:nvGraphicFramePr>
        <p:xfrm>
          <a:off x="2195736" y="2885648"/>
          <a:ext cx="1597000" cy="2743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q5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q5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24297"/>
              </p:ext>
            </p:extLst>
          </p:nvPr>
        </p:nvGraphicFramePr>
        <p:xfrm>
          <a:off x="3983112" y="2885648"/>
          <a:ext cx="1597000" cy="3855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16" y="620689"/>
            <a:ext cx="4320000" cy="34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05521"/>
            <a:ext cx="5220000" cy="77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7128464" y="1340768"/>
            <a:ext cx="1728000" cy="586253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67544" y="2483604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Assume: </a:t>
            </a:r>
            <a:r>
              <a:rPr lang="en-US" altLang="zh-TW" dirty="0" smtClean="0">
                <a:solidFill>
                  <a:srgbClr val="00B050"/>
                </a:solidFill>
              </a:rPr>
              <a:t>Query: q4   </a:t>
            </a:r>
            <a:r>
              <a:rPr lang="en-US" altLang="zh-TW" dirty="0" smtClean="0"/>
              <a:t>,   </a:t>
            </a:r>
            <a:r>
              <a:rPr lang="en-US" altLang="zh-TW" dirty="0" smtClean="0">
                <a:solidFill>
                  <a:srgbClr val="0070C0"/>
                </a:solidFill>
              </a:rPr>
              <a:t>CS={s1,s2,s3}</a:t>
            </a:r>
            <a:endParaRPr lang="zh-TW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156416" y="4364527"/>
                <a:ext cx="718466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416" y="4364527"/>
                <a:ext cx="718466" cy="485197"/>
              </a:xfrm>
              <a:prstGeom prst="rect">
                <a:avLst/>
              </a:prstGeom>
              <a:blipFill rotWithShape="1">
                <a:blip r:embed="rId5"/>
                <a:stretch>
                  <a:fillRect l="-762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156176" y="4959450"/>
                <a:ext cx="718466" cy="485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959450"/>
                <a:ext cx="718466" cy="485902"/>
              </a:xfrm>
              <a:prstGeom prst="rect">
                <a:avLst/>
              </a:prstGeom>
              <a:blipFill rotWithShape="1">
                <a:blip r:embed="rId6"/>
                <a:stretch>
                  <a:fillRect l="-7627" b="-7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156176" y="5535514"/>
                <a:ext cx="718466" cy="48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s3: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535514"/>
                <a:ext cx="718466" cy="485518"/>
              </a:xfrm>
              <a:prstGeom prst="rect">
                <a:avLst/>
              </a:prstGeom>
              <a:blipFill rotWithShape="1">
                <a:blip r:embed="rId7"/>
                <a:stretch>
                  <a:fillRect l="-762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07" y="2348880"/>
            <a:ext cx="2448000" cy="4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28" y="3033016"/>
            <a:ext cx="28262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摺角紙張 1"/>
          <p:cNvSpPr/>
          <p:nvPr/>
        </p:nvSpPr>
        <p:spPr>
          <a:xfrm>
            <a:off x="7992464" y="4158593"/>
            <a:ext cx="900016" cy="2078719"/>
          </a:xfrm>
          <a:prstGeom prst="foldedCorne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C2</a:t>
            </a: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172400" y="4139788"/>
            <a:ext cx="46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Yc</a:t>
            </a:r>
            <a:r>
              <a:rPr lang="en-US" altLang="zh-TW" dirty="0" smtClean="0"/>
              <a:t>’</a:t>
            </a:r>
            <a:endParaRPr lang="zh-TW" altLang="en-US" dirty="0"/>
          </a:p>
        </p:txBody>
      </p:sp>
      <p:cxnSp>
        <p:nvCxnSpPr>
          <p:cNvPr id="27" name="直線接點 26"/>
          <p:cNvCxnSpPr/>
          <p:nvPr/>
        </p:nvCxnSpPr>
        <p:spPr>
          <a:xfrm>
            <a:off x="7992464" y="4509120"/>
            <a:ext cx="900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899931" y="4365104"/>
                <a:ext cx="912429" cy="48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31" y="4365104"/>
                <a:ext cx="912429" cy="489686"/>
              </a:xfrm>
              <a:prstGeom prst="rect">
                <a:avLst/>
              </a:prstGeom>
              <a:blipFill rotWithShape="1">
                <a:blip r:embed="rId10"/>
                <a:stretch>
                  <a:fillRect l="-6000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6899931" y="4955538"/>
                <a:ext cx="912429" cy="489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31" y="4955538"/>
                <a:ext cx="912429" cy="489814"/>
              </a:xfrm>
              <a:prstGeom prst="rect">
                <a:avLst/>
              </a:prstGeom>
              <a:blipFill rotWithShape="1">
                <a:blip r:embed="rId11"/>
                <a:stretch>
                  <a:fillRect l="-6000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899931" y="5517232"/>
                <a:ext cx="912429" cy="48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31" y="5517232"/>
                <a:ext cx="912429" cy="485518"/>
              </a:xfrm>
              <a:prstGeom prst="rect">
                <a:avLst/>
              </a:prstGeom>
              <a:blipFill rotWithShape="1">
                <a:blip r:embed="rId12"/>
                <a:stretch>
                  <a:fillRect l="-6000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>
          <a:xfrm>
            <a:off x="2195912" y="3429000"/>
            <a:ext cx="158400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67720" y="3429000"/>
            <a:ext cx="158400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467720" y="4149080"/>
            <a:ext cx="158400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467720" y="4869160"/>
            <a:ext cx="158400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996112" y="3429000"/>
            <a:ext cx="1584000" cy="710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1619672" y="990020"/>
            <a:ext cx="936000" cy="143086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2159912" y="2852936"/>
            <a:ext cx="1620000" cy="280831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0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30" grpId="0"/>
      <p:bldP spid="31" grpId="0"/>
      <p:bldP spid="32" grpId="0"/>
      <p:bldP spid="29" grpId="0" animBg="1"/>
      <p:bldP spid="29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18</a:t>
            </a:fld>
            <a:endParaRPr lang="zh-TW" altLang="en-US" sz="1800" dirty="0"/>
          </a:p>
        </p:txBody>
      </p:sp>
      <p:sp>
        <p:nvSpPr>
          <p:cNvPr id="5" name="投影片編號版面配置區 5"/>
          <p:cNvSpPr txBox="1">
            <a:spLocks/>
          </p:cNvSpPr>
          <p:nvPr/>
        </p:nvSpPr>
        <p:spPr>
          <a:xfrm>
            <a:off x="8412088" y="18288"/>
            <a:ext cx="480392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FD280-3E81-4DC5-B953-9E801B87F564}" type="slidenum">
              <a:rPr lang="zh-TW" altLang="en-US" sz="1800" smtClean="0"/>
              <a:pPr/>
              <a:t>18</a:t>
            </a:fld>
            <a:endParaRPr lang="zh-TW" altLang="en-US" sz="1800" dirty="0"/>
          </a:p>
        </p:txBody>
      </p:sp>
      <p:sp>
        <p:nvSpPr>
          <p:cNvPr id="6" name="橢圓 5"/>
          <p:cNvSpPr/>
          <p:nvPr/>
        </p:nvSpPr>
        <p:spPr>
          <a:xfrm>
            <a:off x="53955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3</a:t>
            </a:r>
          </a:p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161967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50"/>
                </a:solidFill>
              </a:rPr>
              <a:t>q4</a:t>
            </a:r>
          </a:p>
          <a:p>
            <a:pPr algn="ctr"/>
            <a:r>
              <a:rPr lang="en-US" altLang="zh-TW" dirty="0" smtClean="0"/>
              <a:t>q5</a:t>
            </a:r>
          </a:p>
          <a:p>
            <a:pPr algn="ctr"/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69979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q6</a:t>
            </a:r>
          </a:p>
          <a:p>
            <a:pPr algn="ctr"/>
            <a:r>
              <a:rPr lang="en-US" altLang="zh-TW" dirty="0" smtClean="0"/>
              <a:t>q7</a:t>
            </a:r>
          </a:p>
          <a:p>
            <a:pPr algn="ctr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5576" y="6206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872958" y="6206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53078" y="6206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85228"/>
              </p:ext>
            </p:extLst>
          </p:nvPr>
        </p:nvGraphicFramePr>
        <p:xfrm>
          <a:off x="436694" y="2885648"/>
          <a:ext cx="1597000" cy="3484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945940"/>
              </p:ext>
            </p:extLst>
          </p:nvPr>
        </p:nvGraphicFramePr>
        <p:xfrm>
          <a:off x="2195736" y="2885648"/>
          <a:ext cx="1597000" cy="2743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q5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q5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88232"/>
              </p:ext>
            </p:extLst>
          </p:nvPr>
        </p:nvGraphicFramePr>
        <p:xfrm>
          <a:off x="3983112" y="2885648"/>
          <a:ext cx="1597000" cy="3855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16" y="620689"/>
            <a:ext cx="4320000" cy="34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05521"/>
            <a:ext cx="5220000" cy="77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467544" y="2483604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Assume: </a:t>
            </a:r>
            <a:r>
              <a:rPr lang="en-US" altLang="zh-TW" dirty="0" smtClean="0">
                <a:solidFill>
                  <a:srgbClr val="00B050"/>
                </a:solidFill>
              </a:rPr>
              <a:t>Query: q4   </a:t>
            </a:r>
            <a:r>
              <a:rPr lang="en-US" altLang="zh-TW" dirty="0" smtClean="0"/>
              <a:t>,   </a:t>
            </a:r>
            <a:r>
              <a:rPr lang="en-US" altLang="zh-TW" dirty="0" smtClean="0">
                <a:solidFill>
                  <a:srgbClr val="0070C0"/>
                </a:solidFill>
              </a:rPr>
              <a:t>CS={s1,s2,s3}</a:t>
            </a:r>
            <a:endParaRPr lang="zh-TW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156416" y="4364527"/>
                <a:ext cx="718466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416" y="4364527"/>
                <a:ext cx="718466" cy="485774"/>
              </a:xfrm>
              <a:prstGeom prst="rect">
                <a:avLst/>
              </a:prstGeom>
              <a:blipFill rotWithShape="1">
                <a:blip r:embed="rId4"/>
                <a:stretch>
                  <a:fillRect l="-762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156176" y="4959450"/>
                <a:ext cx="718466" cy="485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959450"/>
                <a:ext cx="718466" cy="485902"/>
              </a:xfrm>
              <a:prstGeom prst="rect">
                <a:avLst/>
              </a:prstGeom>
              <a:blipFill rotWithShape="1">
                <a:blip r:embed="rId5"/>
                <a:stretch>
                  <a:fillRect l="-7627" b="-7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156176" y="5535514"/>
                <a:ext cx="718466" cy="48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535514"/>
                <a:ext cx="718466" cy="485518"/>
              </a:xfrm>
              <a:prstGeom prst="rect">
                <a:avLst/>
              </a:prstGeom>
              <a:blipFill rotWithShape="1">
                <a:blip r:embed="rId6"/>
                <a:stretch>
                  <a:fillRect l="-762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07" y="2348880"/>
            <a:ext cx="2448000" cy="4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28" y="3033016"/>
            <a:ext cx="28262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摺角紙張 23"/>
          <p:cNvSpPr/>
          <p:nvPr/>
        </p:nvSpPr>
        <p:spPr>
          <a:xfrm>
            <a:off x="7992464" y="4158593"/>
            <a:ext cx="900016" cy="2078719"/>
          </a:xfrm>
          <a:prstGeom prst="foldedCorne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C2</a:t>
            </a: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172400" y="4139788"/>
            <a:ext cx="46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Yc</a:t>
            </a:r>
            <a:r>
              <a:rPr lang="en-US" altLang="zh-TW" dirty="0" smtClean="0"/>
              <a:t>’</a:t>
            </a:r>
            <a:endParaRPr lang="zh-TW" altLang="en-US" dirty="0"/>
          </a:p>
        </p:txBody>
      </p:sp>
      <p:cxnSp>
        <p:nvCxnSpPr>
          <p:cNvPr id="26" name="直線接點 25"/>
          <p:cNvCxnSpPr/>
          <p:nvPr/>
        </p:nvCxnSpPr>
        <p:spPr>
          <a:xfrm>
            <a:off x="7992464" y="4509120"/>
            <a:ext cx="900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6" y="1205521"/>
            <a:ext cx="5220000" cy="77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6444208" y="1466816"/>
            <a:ext cx="720000" cy="306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1619672" y="990020"/>
            <a:ext cx="936000" cy="14308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539552" y="980728"/>
            <a:ext cx="936000" cy="14308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95536" y="2852936"/>
            <a:ext cx="1620000" cy="35283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6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19</a:t>
            </a:fld>
            <a:endParaRPr lang="zh-TW" altLang="en-US" sz="1800" dirty="0"/>
          </a:p>
        </p:txBody>
      </p:sp>
      <p:sp>
        <p:nvSpPr>
          <p:cNvPr id="5" name="投影片編號版面配置區 5"/>
          <p:cNvSpPr txBox="1">
            <a:spLocks/>
          </p:cNvSpPr>
          <p:nvPr/>
        </p:nvSpPr>
        <p:spPr>
          <a:xfrm>
            <a:off x="8412088" y="18288"/>
            <a:ext cx="480392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FD280-3E81-4DC5-B953-9E801B87F564}" type="slidenum">
              <a:rPr lang="zh-TW" altLang="en-US" sz="1800" smtClean="0"/>
              <a:pPr/>
              <a:t>19</a:t>
            </a:fld>
            <a:endParaRPr lang="zh-TW" altLang="en-US" sz="1800" dirty="0"/>
          </a:p>
        </p:txBody>
      </p:sp>
      <p:sp>
        <p:nvSpPr>
          <p:cNvPr id="6" name="橢圓 5"/>
          <p:cNvSpPr/>
          <p:nvPr/>
        </p:nvSpPr>
        <p:spPr>
          <a:xfrm>
            <a:off x="53955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/>
              <a:t>q</a:t>
            </a:r>
            <a:r>
              <a:rPr lang="en-US" altLang="zh-TW" dirty="0" smtClean="0"/>
              <a:t>3</a:t>
            </a:r>
          </a:p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161967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50"/>
                </a:solidFill>
              </a:rPr>
              <a:t>q4</a:t>
            </a:r>
          </a:p>
          <a:p>
            <a:pPr algn="ctr"/>
            <a:r>
              <a:rPr lang="en-US" altLang="zh-TW" dirty="0" smtClean="0"/>
              <a:t>q5</a:t>
            </a:r>
          </a:p>
          <a:p>
            <a:pPr algn="ctr"/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699792" y="980728"/>
            <a:ext cx="93610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q6</a:t>
            </a:r>
          </a:p>
          <a:p>
            <a:pPr algn="ctr"/>
            <a:r>
              <a:rPr lang="en-US" altLang="zh-TW" dirty="0" smtClean="0"/>
              <a:t>q7</a:t>
            </a:r>
          </a:p>
          <a:p>
            <a:pPr algn="ctr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5576" y="62068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872958" y="6206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53078" y="6206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59221"/>
              </p:ext>
            </p:extLst>
          </p:nvPr>
        </p:nvGraphicFramePr>
        <p:xfrm>
          <a:off x="436694" y="2885648"/>
          <a:ext cx="1597000" cy="3484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4203"/>
              </p:ext>
            </p:extLst>
          </p:nvPr>
        </p:nvGraphicFramePr>
        <p:xfrm>
          <a:off x="2195736" y="2885648"/>
          <a:ext cx="1597000" cy="2743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q4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q5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q5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84641"/>
              </p:ext>
            </p:extLst>
          </p:nvPr>
        </p:nvGraphicFramePr>
        <p:xfrm>
          <a:off x="3983112" y="2885648"/>
          <a:ext cx="1597000" cy="3855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290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Query</a:t>
                      </a:r>
                      <a:endParaRPr lang="zh-TW" alt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</a:rPr>
                        <a:t>Clicked URL</a:t>
                      </a:r>
                      <a:endParaRPr lang="zh-TW" alt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s1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q6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s2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q7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s3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16" y="620689"/>
            <a:ext cx="4320000" cy="34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05521"/>
            <a:ext cx="5220000" cy="77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467544" y="2483604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Assume: </a:t>
            </a:r>
            <a:r>
              <a:rPr lang="en-US" altLang="zh-TW" dirty="0" smtClean="0">
                <a:solidFill>
                  <a:srgbClr val="00B050"/>
                </a:solidFill>
              </a:rPr>
              <a:t>Query: q4   </a:t>
            </a:r>
            <a:r>
              <a:rPr lang="en-US" altLang="zh-TW" dirty="0" smtClean="0"/>
              <a:t>,   </a:t>
            </a:r>
            <a:r>
              <a:rPr lang="en-US" altLang="zh-TW" dirty="0" smtClean="0">
                <a:solidFill>
                  <a:srgbClr val="0070C0"/>
                </a:solidFill>
              </a:rPr>
              <a:t>CS={s1,s2,s3}</a:t>
            </a:r>
            <a:endParaRPr lang="zh-TW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156416" y="4364527"/>
                <a:ext cx="718466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416" y="4364527"/>
                <a:ext cx="718466" cy="485197"/>
              </a:xfrm>
              <a:prstGeom prst="rect">
                <a:avLst/>
              </a:prstGeom>
              <a:blipFill rotWithShape="1">
                <a:blip r:embed="rId4"/>
                <a:stretch>
                  <a:fillRect l="-762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156176" y="4959450"/>
                <a:ext cx="718466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959450"/>
                <a:ext cx="718466" cy="484748"/>
              </a:xfrm>
              <a:prstGeom prst="rect">
                <a:avLst/>
              </a:prstGeom>
              <a:blipFill rotWithShape="1">
                <a:blip r:embed="rId5"/>
                <a:stretch>
                  <a:fillRect l="-7627" b="-7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156176" y="5535514"/>
                <a:ext cx="718466" cy="484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535514"/>
                <a:ext cx="718466" cy="484363"/>
              </a:xfrm>
              <a:prstGeom prst="rect">
                <a:avLst/>
              </a:prstGeom>
              <a:blipFill rotWithShape="1">
                <a:blip r:embed="rId6"/>
                <a:stretch>
                  <a:fillRect l="-762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07" y="2348880"/>
            <a:ext cx="2448000" cy="4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28" y="3033016"/>
            <a:ext cx="28262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摺角紙張 22"/>
          <p:cNvSpPr/>
          <p:nvPr/>
        </p:nvSpPr>
        <p:spPr>
          <a:xfrm>
            <a:off x="7992464" y="4158593"/>
            <a:ext cx="900016" cy="2078719"/>
          </a:xfrm>
          <a:prstGeom prst="foldedCorne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C2</a:t>
            </a: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172400" y="4139788"/>
            <a:ext cx="46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Yc</a:t>
            </a:r>
            <a:r>
              <a:rPr lang="en-US" altLang="zh-TW" dirty="0" smtClean="0"/>
              <a:t>’</a:t>
            </a:r>
            <a:endParaRPr lang="zh-TW" altLang="en-US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7992464" y="4509120"/>
            <a:ext cx="900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6" y="1205521"/>
            <a:ext cx="5220000" cy="77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6444208" y="1466816"/>
            <a:ext cx="720000" cy="306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1619672" y="990020"/>
            <a:ext cx="936000" cy="14308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2699896" y="980728"/>
            <a:ext cx="936000" cy="14308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3960112" y="2852936"/>
            <a:ext cx="1620000" cy="38884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2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2</a:t>
            </a:fld>
            <a:endParaRPr lang="zh-TW" altLang="en-US" sz="18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55576" y="1182762"/>
            <a:ext cx="8153400" cy="4905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 Introduction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latin typeface="Century Schoolbook" pitchFamily="18" charset="0"/>
              </a:rPr>
              <a:t>The DQR Approach</a:t>
            </a:r>
          </a:p>
          <a:p>
            <a:pPr lvl="1"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Concept Mining</a:t>
            </a:r>
          </a:p>
          <a:p>
            <a:pPr lvl="1"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400" dirty="0" smtClean="0">
                <a:latin typeface="Century Schoolbook" pitchFamily="18" charset="0"/>
              </a:rPr>
              <a:t>Query Recommendation</a:t>
            </a:r>
            <a:endParaRPr lang="en-US" sz="24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摺角紙張 4"/>
          <p:cNvSpPr/>
          <p:nvPr/>
        </p:nvSpPr>
        <p:spPr>
          <a:xfrm>
            <a:off x="575640" y="1854337"/>
            <a:ext cx="900016" cy="2078719"/>
          </a:xfrm>
          <a:prstGeom prst="foldedCorne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C2</a:t>
            </a: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1835532"/>
            <a:ext cx="46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Yc</a:t>
            </a:r>
            <a:r>
              <a:rPr lang="en-US" altLang="zh-TW" dirty="0" smtClean="0"/>
              <a:t>’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575640" y="2204864"/>
            <a:ext cx="900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摺角紙張 7"/>
          <p:cNvSpPr/>
          <p:nvPr/>
        </p:nvSpPr>
        <p:spPr>
          <a:xfrm>
            <a:off x="2447848" y="1863629"/>
            <a:ext cx="900016" cy="2078719"/>
          </a:xfrm>
          <a:prstGeom prst="foldedCorne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C2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C1</a:t>
            </a: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627784" y="1844824"/>
            <a:ext cx="46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Yc</a:t>
            </a:r>
            <a:r>
              <a:rPr lang="en-US" altLang="zh-TW" dirty="0" smtClean="0"/>
              <a:t>’</a:t>
            </a:r>
            <a:endParaRPr lang="zh-TW" altLang="en-US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2447848" y="2214156"/>
            <a:ext cx="900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向右箭號 10"/>
          <p:cNvSpPr/>
          <p:nvPr/>
        </p:nvSpPr>
        <p:spPr>
          <a:xfrm>
            <a:off x="1691680" y="2564904"/>
            <a:ext cx="504056" cy="3287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摺角紙張 11"/>
          <p:cNvSpPr/>
          <p:nvPr/>
        </p:nvSpPr>
        <p:spPr>
          <a:xfrm>
            <a:off x="575640" y="4581349"/>
            <a:ext cx="900016" cy="2078719"/>
          </a:xfrm>
          <a:prstGeom prst="foldedCorne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C2</a:t>
            </a: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5576" y="4562544"/>
            <a:ext cx="46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Yc</a:t>
            </a:r>
            <a:r>
              <a:rPr lang="en-US" altLang="zh-TW" dirty="0" smtClean="0"/>
              <a:t>’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>
            <a:off x="575640" y="4931876"/>
            <a:ext cx="900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摺角紙張 14"/>
          <p:cNvSpPr/>
          <p:nvPr/>
        </p:nvSpPr>
        <p:spPr>
          <a:xfrm>
            <a:off x="2447848" y="4590641"/>
            <a:ext cx="900016" cy="2078719"/>
          </a:xfrm>
          <a:prstGeom prst="foldedCorne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C2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C3</a:t>
            </a: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627784" y="4571836"/>
            <a:ext cx="46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Yc</a:t>
            </a:r>
            <a:r>
              <a:rPr lang="en-US" altLang="zh-TW" dirty="0" smtClean="0"/>
              <a:t>’</a:t>
            </a:r>
            <a:endParaRPr lang="zh-TW" altLang="en-US" dirty="0"/>
          </a:p>
        </p:txBody>
      </p:sp>
      <p:cxnSp>
        <p:nvCxnSpPr>
          <p:cNvPr id="17" name="直線接點 16"/>
          <p:cNvCxnSpPr/>
          <p:nvPr/>
        </p:nvCxnSpPr>
        <p:spPr>
          <a:xfrm>
            <a:off x="2447848" y="4941168"/>
            <a:ext cx="900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向右箭號 17"/>
          <p:cNvSpPr/>
          <p:nvPr/>
        </p:nvSpPr>
        <p:spPr>
          <a:xfrm>
            <a:off x="1691680" y="5291916"/>
            <a:ext cx="504056" cy="3287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16" y="620689"/>
            <a:ext cx="4320000" cy="34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6" y="1205521"/>
            <a:ext cx="5220000" cy="77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637510" y="2276872"/>
                <a:ext cx="2869696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s1: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*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 = 0.0694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510" y="2276872"/>
                <a:ext cx="2869696" cy="485774"/>
              </a:xfrm>
              <a:prstGeom prst="rect">
                <a:avLst/>
              </a:prstGeom>
              <a:blipFill rotWithShape="1">
                <a:blip r:embed="rId4"/>
                <a:stretch>
                  <a:fillRect l="-1915" r="-1064" b="-7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635896" y="2799210"/>
                <a:ext cx="2852576" cy="485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s2: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dirty="0" smtClean="0"/>
                  <a:t> *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 =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0.1172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99210"/>
                <a:ext cx="2852576" cy="485902"/>
              </a:xfrm>
              <a:prstGeom prst="rect">
                <a:avLst/>
              </a:prstGeom>
              <a:blipFill rotWithShape="1">
                <a:blip r:embed="rId5"/>
                <a:stretch>
                  <a:fillRect l="-1709" r="-1068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635896" y="3356992"/>
                <a:ext cx="2869696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s3: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TW" dirty="0" smtClean="0"/>
                  <a:t> *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 = 0.0576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356992"/>
                <a:ext cx="2869696" cy="485774"/>
              </a:xfrm>
              <a:prstGeom prst="rect">
                <a:avLst/>
              </a:prstGeom>
              <a:blipFill rotWithShape="1">
                <a:blip r:embed="rId6"/>
                <a:stretch>
                  <a:fillRect l="-1699" r="-1062" b="-7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6516216" y="2708920"/>
            <a:ext cx="261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0.0694+0.1172+0.0576</a:t>
            </a:r>
          </a:p>
          <a:p>
            <a:r>
              <a:rPr lang="en-US" altLang="zh-TW" dirty="0" smtClean="0"/>
              <a:t>= </a:t>
            </a:r>
            <a:r>
              <a:rPr lang="en-US" altLang="zh-TW" b="1" dirty="0">
                <a:solidFill>
                  <a:srgbClr val="FF0000"/>
                </a:solidFill>
              </a:rPr>
              <a:t>0.2442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637510" y="4815434"/>
                <a:ext cx="2869696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s1: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*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 = 0.0231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510" y="4815434"/>
                <a:ext cx="2869696" cy="485197"/>
              </a:xfrm>
              <a:prstGeom prst="rect">
                <a:avLst/>
              </a:prstGeom>
              <a:blipFill rotWithShape="1">
                <a:blip r:embed="rId7"/>
                <a:stretch>
                  <a:fillRect l="-1915" r="-1064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635896" y="5337772"/>
                <a:ext cx="2869696" cy="485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s2: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dirty="0" smtClean="0"/>
                  <a:t> *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 =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0.1563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37772"/>
                <a:ext cx="2869696" cy="485902"/>
              </a:xfrm>
              <a:prstGeom prst="rect">
                <a:avLst/>
              </a:prstGeom>
              <a:blipFill rotWithShape="1">
                <a:blip r:embed="rId8"/>
                <a:stretch>
                  <a:fillRect l="-1699" r="-1062" b="-7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635896" y="5895554"/>
                <a:ext cx="2788456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s3: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TW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TW" dirty="0" smtClean="0"/>
                  <a:t> *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) =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0.1152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895554"/>
                <a:ext cx="2788456" cy="485774"/>
              </a:xfrm>
              <a:prstGeom prst="rect">
                <a:avLst/>
              </a:prstGeom>
              <a:blipFill rotWithShape="1">
                <a:blip r:embed="rId9"/>
                <a:stretch>
                  <a:fillRect l="-1747" r="-1310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6516216" y="5247482"/>
            <a:ext cx="261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0.0231+0.1563+0.1152</a:t>
            </a:r>
          </a:p>
          <a:p>
            <a:r>
              <a:rPr lang="en-US" altLang="zh-TW" dirty="0" smtClean="0"/>
              <a:t>= </a:t>
            </a:r>
            <a:r>
              <a:rPr lang="en-US" altLang="zh-TW" b="1" dirty="0" smtClean="0">
                <a:solidFill>
                  <a:srgbClr val="FF0000"/>
                </a:solidFill>
              </a:rPr>
              <a:t>0.2946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95536" y="4221088"/>
            <a:ext cx="3168000" cy="25649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投影片編號版面配置區 5"/>
          <p:cNvSpPr txBox="1">
            <a:spLocks/>
          </p:cNvSpPr>
          <p:nvPr/>
        </p:nvSpPr>
        <p:spPr>
          <a:xfrm>
            <a:off x="8412088" y="18288"/>
            <a:ext cx="480392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FD280-3E81-4DC5-B953-9E801B87F564}" type="slidenum">
              <a:rPr lang="zh-TW" altLang="en-US" sz="1800" smtClean="0"/>
              <a:pPr/>
              <a:t>20</a:t>
            </a:fld>
            <a:endParaRPr lang="zh-TW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81646"/>
            <a:ext cx="1485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3604"/>
            <a:ext cx="1485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3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/>
        </p:nvSpPr>
        <p:spPr>
          <a:xfrm>
            <a:off x="8412088" y="18288"/>
            <a:ext cx="480392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FD280-3E81-4DC5-B953-9E801B87F564}" type="slidenum">
              <a:rPr lang="zh-TW" altLang="en-US" sz="1800" smtClean="0"/>
              <a:pPr/>
              <a:t>21</a:t>
            </a:fld>
            <a:endParaRPr lang="zh-TW" alt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16097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51520" y="548680"/>
            <a:ext cx="5865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[ Pick one representative query from each concept ]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085457"/>
            <a:ext cx="1609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7429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77" y="1505347"/>
            <a:ext cx="790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62497"/>
            <a:ext cx="7334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86" y="1556792"/>
            <a:ext cx="9334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直線圖說文字 1 6"/>
          <p:cNvSpPr/>
          <p:nvPr/>
        </p:nvSpPr>
        <p:spPr>
          <a:xfrm>
            <a:off x="2627784" y="1467991"/>
            <a:ext cx="3207316" cy="952897"/>
          </a:xfrm>
          <a:prstGeom prst="borderCallout1">
            <a:avLst>
              <a:gd name="adj1" fmla="val 37877"/>
              <a:gd name="adj2" fmla="val -1525"/>
              <a:gd name="adj3" fmla="val 60334"/>
              <a:gd name="adj4" fmla="val -1365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向下箭號 7"/>
          <p:cNvSpPr/>
          <p:nvPr/>
        </p:nvSpPr>
        <p:spPr>
          <a:xfrm>
            <a:off x="1259632" y="2492896"/>
            <a:ext cx="180000" cy="504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05569"/>
              </p:ext>
            </p:extLst>
          </p:nvPr>
        </p:nvGraphicFramePr>
        <p:xfrm>
          <a:off x="2700232" y="3068960"/>
          <a:ext cx="3960000" cy="2595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80000"/>
                <a:gridCol w="1080000"/>
                <a:gridCol w="180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UserID</a:t>
                      </a:r>
                      <a:endParaRPr lang="zh-TW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Query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Clicked URL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圓角矩形 9"/>
          <p:cNvSpPr/>
          <p:nvPr/>
        </p:nvSpPr>
        <p:spPr>
          <a:xfrm>
            <a:off x="2627784" y="2996952"/>
            <a:ext cx="2160240" cy="2700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948264" y="4019985"/>
            <a:ext cx="432048" cy="40220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596336" y="345216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4 : 1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7596336" y="406778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q5 : 3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7596336" y="46438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</a:t>
            </a:r>
            <a:r>
              <a:rPr lang="en-US" altLang="zh-TW" dirty="0"/>
              <a:t>6</a:t>
            </a:r>
            <a:r>
              <a:rPr lang="en-US" altLang="zh-TW" dirty="0" smtClean="0"/>
              <a:t> : 2</a:t>
            </a:r>
          </a:p>
        </p:txBody>
      </p:sp>
      <p:cxnSp>
        <p:nvCxnSpPr>
          <p:cNvPr id="14" name="直線單箭頭接點 13"/>
          <p:cNvCxnSpPr>
            <a:stCxn id="3077" idx="2"/>
          </p:cNvCxnSpPr>
          <p:nvPr/>
        </p:nvCxnSpPr>
        <p:spPr>
          <a:xfrm flipH="1">
            <a:off x="3744664" y="2276872"/>
            <a:ext cx="1" cy="720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平行四邊形 15"/>
          <p:cNvSpPr/>
          <p:nvPr/>
        </p:nvSpPr>
        <p:spPr>
          <a:xfrm>
            <a:off x="3370734" y="1556792"/>
            <a:ext cx="756000" cy="684000"/>
          </a:xfrm>
          <a:prstGeom prst="parallelogram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596336" y="4422191"/>
            <a:ext cx="761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2843808" y="1124744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C</a:t>
            </a:r>
            <a:r>
              <a:rPr lang="en-US" altLang="zh-TW" sz="1400" baseline="-25000" dirty="0" smtClean="0"/>
              <a:t>4</a:t>
            </a:r>
            <a:endParaRPr lang="zh-TW" altLang="zh-TW" sz="1400" dirty="0"/>
          </a:p>
        </p:txBody>
      </p:sp>
      <p:sp>
        <p:nvSpPr>
          <p:cNvPr id="3" name="矩形 2"/>
          <p:cNvSpPr/>
          <p:nvPr/>
        </p:nvSpPr>
        <p:spPr>
          <a:xfrm>
            <a:off x="3563888" y="1124744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C</a:t>
            </a:r>
            <a:r>
              <a:rPr lang="en-US" altLang="zh-TW" sz="1400" baseline="-25000" dirty="0"/>
              <a:t>2</a:t>
            </a:r>
            <a:endParaRPr lang="zh-TW" altLang="zh-TW" sz="1400" dirty="0"/>
          </a:p>
        </p:txBody>
      </p:sp>
      <p:sp>
        <p:nvSpPr>
          <p:cNvPr id="13" name="矩形 12"/>
          <p:cNvSpPr/>
          <p:nvPr/>
        </p:nvSpPr>
        <p:spPr>
          <a:xfrm>
            <a:off x="4283968" y="1124744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C</a:t>
            </a:r>
            <a:r>
              <a:rPr lang="en-US" altLang="zh-TW" sz="1400" baseline="-25000" dirty="0"/>
              <a:t>6</a:t>
            </a:r>
            <a:endParaRPr lang="zh-TW" altLang="zh-TW" sz="1400" dirty="0"/>
          </a:p>
        </p:txBody>
      </p:sp>
      <p:sp>
        <p:nvSpPr>
          <p:cNvPr id="15" name="矩形 14"/>
          <p:cNvSpPr/>
          <p:nvPr/>
        </p:nvSpPr>
        <p:spPr>
          <a:xfrm>
            <a:off x="5148064" y="1124744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C</a:t>
            </a:r>
            <a:r>
              <a:rPr lang="en-US" altLang="zh-TW" sz="1400" baseline="-25000" dirty="0" smtClean="0"/>
              <a:t>9</a:t>
            </a:r>
            <a:endParaRPr lang="zh-TW" altLang="zh-TW" sz="1400" dirty="0"/>
          </a:p>
        </p:txBody>
      </p:sp>
    </p:spTree>
    <p:extLst>
      <p:ext uri="{BB962C8B-B14F-4D97-AF65-F5344CB8AC3E}">
        <p14:creationId xmlns:p14="http://schemas.microsoft.com/office/powerpoint/2010/main" val="37788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20" grpId="0"/>
      <p:bldP spid="21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22</a:t>
            </a:fld>
            <a:endParaRPr lang="zh-TW" altLang="en-US" sz="18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55576" y="1182762"/>
            <a:ext cx="8153400" cy="4905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The DQR Approach</a:t>
            </a:r>
          </a:p>
          <a:p>
            <a:pPr lvl="1"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Concept Mining</a:t>
            </a:r>
          </a:p>
          <a:p>
            <a:pPr lvl="1"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Query Recommendation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23</a:t>
            </a:fld>
            <a:endParaRPr lang="zh-TW" altLang="en-US" sz="18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3568" y="346646"/>
            <a:ext cx="7241232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5935" y="1174100"/>
            <a:ext cx="8272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Data Sets :</a:t>
            </a:r>
          </a:p>
        </p:txBody>
      </p:sp>
      <p:sp>
        <p:nvSpPr>
          <p:cNvPr id="7" name="矩形 6"/>
          <p:cNvSpPr/>
          <p:nvPr/>
        </p:nvSpPr>
        <p:spPr>
          <a:xfrm>
            <a:off x="467544" y="1629961"/>
            <a:ext cx="82725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AOL </a:t>
            </a:r>
            <a:r>
              <a:rPr lang="zh-TW" altLang="en-US" sz="2200" b="1" dirty="0" smtClean="0"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 search log</a:t>
            </a:r>
            <a:endParaRPr lang="en-US" altLang="zh-TW" sz="2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SOGOU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─ </a:t>
            </a:r>
            <a:r>
              <a:rPr lang="en-US" altLang="zh-TW" sz="2200" b="1" dirty="0">
                <a:latin typeface="Times New Roman" pitchFamily="18" charset="0"/>
                <a:cs typeface="Times New Roman" pitchFamily="18" charset="0"/>
              </a:rPr>
              <a:t>search </a:t>
            </a: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log of Chinese search engine</a:t>
            </a:r>
          </a:p>
        </p:txBody>
      </p:sp>
      <p:sp>
        <p:nvSpPr>
          <p:cNvPr id="9" name="矩形 8"/>
          <p:cNvSpPr/>
          <p:nvPr/>
        </p:nvSpPr>
        <p:spPr>
          <a:xfrm>
            <a:off x="467544" y="4697268"/>
            <a:ext cx="827252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Removing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non-alpha-numerical characters from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query strings.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emoving redundant space characters.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emoving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queries that appear only once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search log.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594848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9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24</a:t>
            </a:fld>
            <a:endParaRPr lang="zh-TW" altLang="en-US" sz="18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3568" y="346646"/>
            <a:ext cx="7241232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4392"/>
            <a:ext cx="64960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8113"/>
            <a:ext cx="29432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30" y="3929062"/>
            <a:ext cx="18859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3770809" y="4293096"/>
            <a:ext cx="1017215" cy="360040"/>
          </a:xfrm>
          <a:prstGeom prst="stripedRightArrow">
            <a:avLst>
              <a:gd name="adj1" fmla="val 22744"/>
              <a:gd name="adj2" fmla="val 373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9552" y="5301208"/>
            <a:ext cx="8154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compactness requirement</a:t>
            </a:r>
            <a:r>
              <a:rPr lang="en-US" altLang="zh-TW" dirty="0" smtClean="0"/>
              <a:t>: “ pairwise </a:t>
            </a:r>
            <a:r>
              <a:rPr lang="en-US" altLang="zh-TW" dirty="0"/>
              <a:t>distance of queries in a cluster </a:t>
            </a:r>
            <a:r>
              <a:rPr lang="en-US" altLang="zh-TW" i="1" dirty="0" smtClean="0"/>
              <a:t>≤ </a:t>
            </a:r>
            <a:r>
              <a:rPr lang="en-US" altLang="zh-TW" dirty="0" smtClean="0"/>
              <a:t>0.5</a:t>
            </a:r>
            <a:r>
              <a:rPr lang="en-US" altLang="zh-TW" dirty="0"/>
              <a:t>”.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36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25</a:t>
            </a:fld>
            <a:endParaRPr lang="zh-TW" altLang="en-US" sz="18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3568" y="346646"/>
            <a:ext cx="7241232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916832"/>
            <a:ext cx="9036495" cy="244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左中括弧 5"/>
          <p:cNvSpPr/>
          <p:nvPr/>
        </p:nvSpPr>
        <p:spPr>
          <a:xfrm rot="16200000">
            <a:off x="1321140" y="3950119"/>
            <a:ext cx="288032" cy="1262018"/>
          </a:xfrm>
          <a:prstGeom prst="leftBracke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83568" y="4787860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Typo queries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5536" y="119675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Part 1 :Comparing different recommendation </a:t>
            </a:r>
            <a:r>
              <a:rPr lang="en-US" altLang="zh-TW" dirty="0"/>
              <a:t>methods</a:t>
            </a:r>
            <a:r>
              <a:rPr lang="en-US" altLang="zh-TW" dirty="0" smtClean="0"/>
              <a:t> – recommendation lists for </a:t>
            </a:r>
          </a:p>
          <a:p>
            <a:r>
              <a:rPr lang="en-US" altLang="zh-TW" dirty="0" smtClean="0"/>
              <a:t>            the query </a:t>
            </a:r>
            <a:r>
              <a:rPr lang="en-US" altLang="zh-TW" dirty="0"/>
              <a:t>“</a:t>
            </a:r>
            <a:r>
              <a:rPr lang="en-US" altLang="zh-TW" b="1" dirty="0">
                <a:solidFill>
                  <a:srgbClr val="0070C0"/>
                </a:solidFill>
              </a:rPr>
              <a:t>yahoo</a:t>
            </a:r>
            <a:r>
              <a:rPr lang="en-US" altLang="zh-TW" dirty="0"/>
              <a:t>” </a:t>
            </a:r>
            <a:r>
              <a:rPr lang="en-US" altLang="zh-TW" dirty="0" smtClean="0"/>
              <a:t>using the </a:t>
            </a:r>
            <a:r>
              <a:rPr lang="en-US" altLang="zh-TW" dirty="0"/>
              <a:t>AOL dataset.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788024" y="4509120"/>
            <a:ext cx="150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some</a:t>
            </a:r>
          </a:p>
          <a:p>
            <a:pPr algn="ctr"/>
            <a:r>
              <a:rPr lang="en-US" altLang="zh-TW" dirty="0" smtClean="0"/>
              <a:t>Typo queries</a:t>
            </a:r>
            <a:endParaRPr lang="zh-TW" altLang="en-US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5540826" y="4363366"/>
            <a:ext cx="0" cy="2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51520" y="5373216"/>
            <a:ext cx="88154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imilarity-based recommender(SR)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: Relevant but Redundant</a:t>
            </a:r>
          </a:p>
          <a:p>
            <a:r>
              <a:rPr lang="en-US" altLang="zh-TW" dirty="0"/>
              <a:t>Maximal Marginal </a:t>
            </a:r>
            <a:r>
              <a:rPr lang="en-US" altLang="zh-TW" dirty="0" smtClean="0"/>
              <a:t>Relevance(MMR) 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: Diverse  but Redundant</a:t>
            </a:r>
          </a:p>
          <a:p>
            <a:r>
              <a:rPr lang="en-US" altLang="zh-TW" dirty="0" smtClean="0"/>
              <a:t>DQR-ND(No Diversity) </a:t>
            </a:r>
            <a:r>
              <a:rPr lang="en-US" altLang="zh-TW" dirty="0"/>
              <a:t>and DQR </a:t>
            </a:r>
            <a:r>
              <a:rPr lang="zh-TW" altLang="en-US" dirty="0" smtClean="0"/>
              <a:t>         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Redundancy-free</a:t>
            </a:r>
          </a:p>
          <a:p>
            <a:r>
              <a:rPr lang="en-US" altLang="zh-TW" dirty="0"/>
              <a:t>Context-Aware </a:t>
            </a:r>
            <a:r>
              <a:rPr lang="en-US" altLang="zh-TW" dirty="0" smtClean="0"/>
              <a:t>Concept-Based(CACB)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not match the user’s search </a:t>
            </a:r>
            <a:r>
              <a:rPr lang="en-US" altLang="zh-TW" dirty="0" smtClean="0"/>
              <a:t>intent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(“yahoo”)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51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26</a:t>
            </a:fld>
            <a:endParaRPr lang="zh-TW" altLang="en-US" sz="18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3568" y="346646"/>
            <a:ext cx="7241232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196752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Part 2 : Evaluate </a:t>
            </a:r>
            <a:r>
              <a:rPr lang="en-US" altLang="zh-TW" dirty="0"/>
              <a:t>the performances of the recommendation methods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5935" y="1653768"/>
            <a:ext cx="8272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to judge the recommendations given by the six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methods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60 test queries from the AOL search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log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Evaluation form: 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94303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8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27</a:t>
            </a:fld>
            <a:endParaRPr lang="zh-TW" alt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658491"/>
            <a:ext cx="71342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27584" y="407707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smtClean="0"/>
              <a:t>N</a:t>
            </a:r>
            <a:r>
              <a:rPr lang="en-US" altLang="zh-TW" baseline="-25000" dirty="0" smtClean="0"/>
              <a:t>1</a:t>
            </a:r>
            <a:r>
              <a:rPr lang="en-US" altLang="zh-TW" i="1" baseline="-25000" dirty="0" smtClean="0"/>
              <a:t>,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: </a:t>
            </a:r>
            <a:r>
              <a:rPr lang="en-US" altLang="zh-TW" dirty="0"/>
              <a:t>the average number of </a:t>
            </a:r>
            <a:r>
              <a:rPr lang="en-US" altLang="zh-TW" dirty="0" smtClean="0"/>
              <a:t>partially relevant</a:t>
            </a:r>
            <a:r>
              <a:rPr lang="en-US" altLang="zh-TW" dirty="0"/>
              <a:t> </a:t>
            </a:r>
            <a:r>
              <a:rPr lang="en-US" altLang="zh-TW" dirty="0" smtClean="0"/>
              <a:t>or relevant recommended </a:t>
            </a:r>
            <a:r>
              <a:rPr lang="en-US" altLang="zh-TW" dirty="0"/>
              <a:t>queries in an evaluation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i="1" dirty="0" smtClean="0"/>
              <a:t>S</a:t>
            </a:r>
            <a:r>
              <a:rPr lang="en-US" altLang="zh-TW" i="1" baseline="-25000" dirty="0" smtClean="0"/>
              <a:t>1,2</a:t>
            </a:r>
            <a:r>
              <a:rPr lang="en-US" altLang="zh-TW" dirty="0"/>
              <a:t> </a:t>
            </a:r>
            <a:r>
              <a:rPr lang="en-US" altLang="zh-TW" dirty="0" smtClean="0"/>
              <a:t>: the </a:t>
            </a:r>
            <a:r>
              <a:rPr lang="en-US" altLang="zh-TW" dirty="0"/>
              <a:t>average score </a:t>
            </a:r>
            <a:r>
              <a:rPr lang="en-US" altLang="zh-TW" dirty="0" smtClean="0"/>
              <a:t>of non-irrelevant </a:t>
            </a:r>
            <a:r>
              <a:rPr lang="en-US" altLang="zh-TW" dirty="0"/>
              <a:t>recommended </a:t>
            </a:r>
            <a:r>
              <a:rPr lang="en-US" altLang="zh-TW" dirty="0" smtClean="0"/>
              <a:t>queries.</a:t>
            </a:r>
          </a:p>
          <a:p>
            <a:endParaRPr lang="en-US" altLang="zh-TW" dirty="0" smtClean="0"/>
          </a:p>
          <a:p>
            <a:r>
              <a:rPr lang="en-US" altLang="zh-TW" i="1" dirty="0" smtClean="0"/>
              <a:t>S</a:t>
            </a:r>
            <a:r>
              <a:rPr lang="en-US" altLang="zh-TW" i="1" baseline="-25000" dirty="0" smtClean="0"/>
              <a:t>0,1,2</a:t>
            </a:r>
            <a:r>
              <a:rPr lang="zh-TW" altLang="en-US" dirty="0" smtClean="0"/>
              <a:t> </a:t>
            </a:r>
            <a:r>
              <a:rPr lang="en-US" altLang="zh-TW" dirty="0" smtClean="0"/>
              <a:t>: the</a:t>
            </a:r>
            <a:r>
              <a:rPr lang="en-US" altLang="zh-TW" dirty="0"/>
              <a:t> </a:t>
            </a:r>
            <a:r>
              <a:rPr lang="en-US" altLang="zh-TW" dirty="0" smtClean="0"/>
              <a:t>average </a:t>
            </a:r>
            <a:r>
              <a:rPr lang="en-US" altLang="zh-TW" dirty="0"/>
              <a:t>score of all the recommended queries</a:t>
            </a:r>
            <a:r>
              <a:rPr lang="en-US" altLang="zh-TW" dirty="0" smtClean="0"/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799493" y="900009"/>
            <a:ext cx="40238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cap="none" spc="0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</a:rPr>
              <a:t>Relevancy Performance</a:t>
            </a:r>
            <a:endParaRPr lang="zh-TW" altLang="en-US" sz="2800" cap="none" spc="0" dirty="0">
              <a:ln w="24500" cmpd="dbl">
                <a:noFill/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81351" y="2492896"/>
            <a:ext cx="2919041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87824" y="2456920"/>
            <a:ext cx="61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7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28</a:t>
            </a:fld>
            <a:endParaRPr lang="zh-TW" altLang="en-US" sz="1800" dirty="0"/>
          </a:p>
        </p:txBody>
      </p:sp>
      <p:sp>
        <p:nvSpPr>
          <p:cNvPr id="5" name="矩形 4"/>
          <p:cNvSpPr/>
          <p:nvPr/>
        </p:nvSpPr>
        <p:spPr>
          <a:xfrm>
            <a:off x="950176" y="900009"/>
            <a:ext cx="3722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cap="none" spc="0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</a:rPr>
              <a:t>Diversity Performance</a:t>
            </a:r>
            <a:endParaRPr lang="zh-TW" altLang="en-US" sz="2800" cap="none" spc="0" dirty="0">
              <a:ln w="24500" cmpd="dbl">
                <a:noFill/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80" y="2708920"/>
            <a:ext cx="4916888" cy="388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75935" y="1628800"/>
            <a:ext cx="8488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Define : </a:t>
            </a:r>
            <a:r>
              <a:rPr lang="en-US" altLang="zh-TW" sz="2000" i="1" dirty="0" err="1" smtClean="0"/>
              <a:t>Intent-Coverage</a:t>
            </a:r>
            <a:r>
              <a:rPr lang="en-US" altLang="zh-TW" sz="2000" dirty="0" err="1" smtClean="0"/>
              <a:t>@</a:t>
            </a:r>
            <a:r>
              <a:rPr lang="en-US" altLang="zh-TW" sz="2000" i="1" dirty="0" err="1" smtClean="0"/>
              <a:t>k</a:t>
            </a:r>
            <a:r>
              <a:rPr lang="en-US" altLang="zh-TW" sz="2000" i="1" dirty="0" smtClean="0"/>
              <a:t>  ( </a:t>
            </a:r>
            <a:r>
              <a:rPr lang="en-US" altLang="zh-TW" sz="2000" i="1" dirty="0" err="1" smtClean="0"/>
              <a:t>IC@k</a:t>
            </a:r>
            <a:r>
              <a:rPr lang="en-US" altLang="zh-TW" sz="2000" i="1" dirty="0" smtClean="0"/>
              <a:t> )</a:t>
            </a:r>
          </a:p>
          <a:p>
            <a:r>
              <a:rPr lang="en-US" altLang="zh-TW" sz="2000" dirty="0" smtClean="0"/>
              <a:t>      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number of search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intents so identified among the top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recommended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queries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an evaluation form.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29</a:t>
            </a:fld>
            <a:endParaRPr lang="zh-TW" altLang="en-US" sz="1800" dirty="0"/>
          </a:p>
        </p:txBody>
      </p:sp>
      <p:sp>
        <p:nvSpPr>
          <p:cNvPr id="5" name="矩形 4"/>
          <p:cNvSpPr/>
          <p:nvPr/>
        </p:nvSpPr>
        <p:spPr>
          <a:xfrm>
            <a:off x="979031" y="900009"/>
            <a:ext cx="36647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cap="none" spc="0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</a:rPr>
              <a:t>Ranking Performance</a:t>
            </a:r>
            <a:endParaRPr lang="zh-TW" altLang="en-US" sz="2800" cap="none" spc="0" dirty="0">
              <a:ln w="24500" cmpd="dbl">
                <a:noFill/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5935" y="1653768"/>
            <a:ext cx="82725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Two Ranking Measure: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Normalized Discounted Cumulative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Gain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(NDCG)</a:t>
            </a:r>
          </a:p>
          <a:p>
            <a:pPr marL="914400" lvl="1" indent="-457200">
              <a:buFont typeface="+mj-lt"/>
              <a:buAutoNum type="arabicParenR"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altLang="zh-TW" i="1" dirty="0" smtClean="0"/>
              <a:t>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Mean Reciprocal Rank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(MRR)</a:t>
            </a:r>
          </a:p>
        </p:txBody>
      </p:sp>
      <p:sp>
        <p:nvSpPr>
          <p:cNvPr id="7" name="矩形 6"/>
          <p:cNvSpPr/>
          <p:nvPr/>
        </p:nvSpPr>
        <p:spPr>
          <a:xfrm>
            <a:off x="1051039" y="3789040"/>
            <a:ext cx="1000681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3528" y="3203684"/>
            <a:ext cx="263405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Recommendation query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88" y="970791"/>
            <a:ext cx="3571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98" y="2564904"/>
            <a:ext cx="3371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259632" y="3933056"/>
            <a:ext cx="5180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rq1</a:t>
            </a:r>
          </a:p>
          <a:p>
            <a:r>
              <a:rPr lang="en-US" altLang="zh-TW" dirty="0"/>
              <a:t>r</a:t>
            </a:r>
            <a:r>
              <a:rPr lang="en-US" altLang="zh-TW" dirty="0" smtClean="0"/>
              <a:t>q2</a:t>
            </a:r>
          </a:p>
          <a:p>
            <a:r>
              <a:rPr lang="en-US" altLang="zh-TW" dirty="0" smtClean="0"/>
              <a:t>rq3</a:t>
            </a:r>
            <a:endParaRPr lang="en-US" altLang="zh-TW" dirty="0"/>
          </a:p>
          <a:p>
            <a:r>
              <a:rPr lang="en-US" altLang="zh-TW" dirty="0"/>
              <a:t>r</a:t>
            </a:r>
            <a:r>
              <a:rPr lang="en-US" altLang="zh-TW" dirty="0" smtClean="0"/>
              <a:t>q4</a:t>
            </a:r>
          </a:p>
          <a:p>
            <a:r>
              <a:rPr lang="en-US" altLang="zh-TW" dirty="0"/>
              <a:t>r</a:t>
            </a:r>
            <a:r>
              <a:rPr lang="en-US" altLang="zh-TW" dirty="0" smtClean="0"/>
              <a:t>q5</a:t>
            </a:r>
          </a:p>
          <a:p>
            <a:r>
              <a:rPr lang="en-US" altLang="zh-TW" dirty="0"/>
              <a:t>r</a:t>
            </a:r>
            <a:r>
              <a:rPr lang="en-US" altLang="zh-TW" dirty="0" smtClean="0"/>
              <a:t>q6</a:t>
            </a:r>
          </a:p>
          <a:p>
            <a:r>
              <a:rPr lang="en-US" altLang="zh-TW" dirty="0"/>
              <a:t>r</a:t>
            </a:r>
            <a:r>
              <a:rPr lang="en-US" altLang="zh-TW" dirty="0" smtClean="0"/>
              <a:t>q7</a:t>
            </a:r>
          </a:p>
          <a:p>
            <a:r>
              <a:rPr lang="en-US" altLang="zh-TW" dirty="0"/>
              <a:t>r</a:t>
            </a:r>
            <a:r>
              <a:rPr lang="en-US" altLang="zh-TW" dirty="0" smtClean="0"/>
              <a:t>q8</a:t>
            </a:r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267744" y="3940021"/>
            <a:ext cx="11977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  </a:t>
            </a:r>
            <a:r>
              <a:rPr lang="en-US" altLang="zh-TW" dirty="0" err="1" smtClean="0"/>
              <a:t>rel</a:t>
            </a:r>
            <a:endParaRPr lang="en-US" altLang="zh-TW" dirty="0" smtClean="0"/>
          </a:p>
          <a:p>
            <a:pPr algn="ctr"/>
            <a:r>
              <a:rPr lang="en-US" altLang="zh-TW" dirty="0" err="1" smtClean="0"/>
              <a:t>irrel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  </a:t>
            </a:r>
            <a:r>
              <a:rPr lang="en-US" altLang="zh-TW" dirty="0" err="1" smtClean="0"/>
              <a:t>rel</a:t>
            </a:r>
            <a:endParaRPr lang="en-US" altLang="zh-TW" dirty="0" smtClean="0"/>
          </a:p>
          <a:p>
            <a:pPr algn="ctr"/>
            <a:r>
              <a:rPr lang="en-US" altLang="zh-TW" dirty="0" err="1"/>
              <a:t>p</a:t>
            </a:r>
            <a:r>
              <a:rPr lang="en-US" altLang="zh-TW" dirty="0" err="1" smtClean="0"/>
              <a:t>artial_rel</a:t>
            </a:r>
            <a:endParaRPr lang="en-US" altLang="zh-TW" dirty="0" smtClean="0"/>
          </a:p>
          <a:p>
            <a:pPr algn="ctr"/>
            <a:r>
              <a:rPr lang="en-US" altLang="zh-TW" dirty="0" err="1" smtClean="0"/>
              <a:t>irrel</a:t>
            </a:r>
            <a:endParaRPr lang="en-US" altLang="zh-TW" dirty="0" smtClean="0"/>
          </a:p>
          <a:p>
            <a:pPr algn="ctr"/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rel</a:t>
            </a:r>
            <a:endParaRPr lang="en-US" altLang="zh-TW" dirty="0" smtClean="0"/>
          </a:p>
          <a:p>
            <a:pPr algn="ctr"/>
            <a:r>
              <a:rPr lang="en-US" altLang="zh-TW" dirty="0" err="1"/>
              <a:t>irrel</a:t>
            </a:r>
            <a:endParaRPr lang="en-US" altLang="zh-TW" dirty="0"/>
          </a:p>
          <a:p>
            <a:pPr algn="ctr"/>
            <a:r>
              <a:rPr lang="en-US" altLang="zh-TW" dirty="0" err="1" smtClean="0"/>
              <a:t>irrel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498557" y="3933056"/>
            <a:ext cx="5180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  2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0</a:t>
            </a:r>
          </a:p>
          <a:p>
            <a:r>
              <a:rPr lang="en-US" altLang="zh-TW" dirty="0" smtClean="0"/>
              <a:t>   2</a:t>
            </a:r>
            <a:endParaRPr lang="en-US" altLang="zh-TW" dirty="0"/>
          </a:p>
          <a:p>
            <a:r>
              <a:rPr lang="en-US" altLang="zh-TW" dirty="0" smtClean="0"/>
              <a:t>   1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0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2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0</a:t>
            </a:r>
            <a:endParaRPr lang="en-US" altLang="zh-TW" dirty="0"/>
          </a:p>
          <a:p>
            <a:r>
              <a:rPr lang="en-US" altLang="zh-TW" dirty="0" smtClean="0"/>
              <a:t>   0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427984" y="3949864"/>
                <a:ext cx="4865434" cy="559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NDCG@5</a:t>
                </a:r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log</m:t>
                        </m:r>
                        <m:r>
                          <a:rPr lang="en-US" altLang="zh-TW" i="1">
                            <a:latin typeface="Cambria Math"/>
                          </a:rPr>
                          <m:t>⁡(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zh-TW" i="1">
                            <a:latin typeface="Cambria Math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+0+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log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⁡(3+1)</m:t>
                        </m:r>
                      </m:den>
                    </m:f>
                  </m:oMath>
                </a14:m>
                <a:r>
                  <a:rPr lang="en-US" altLang="zh-TW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log</m:t>
                        </m:r>
                        <m:r>
                          <a:rPr lang="en-US" altLang="zh-TW" i="1">
                            <a:latin typeface="Cambria Math"/>
                          </a:rPr>
                          <m:t>⁡(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  <m:r>
                          <a:rPr lang="en-US" altLang="zh-TW" i="1">
                            <a:latin typeface="Cambria Math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altLang="zh-TW" dirty="0"/>
                  <a:t> +</a:t>
                </a:r>
                <a:r>
                  <a:rPr lang="en-US" altLang="zh-TW" dirty="0" smtClean="0"/>
                  <a:t>0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949864"/>
                <a:ext cx="4865434" cy="559897"/>
              </a:xfrm>
              <a:prstGeom prst="rect">
                <a:avLst/>
              </a:prstGeom>
              <a:blipFill rotWithShape="1">
                <a:blip r:embed="rId4"/>
                <a:stretch>
                  <a:fillRect l="-10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897702" y="5373216"/>
                <a:ext cx="2986666" cy="48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 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MRR@5</a:t>
                </a:r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+ 0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702" y="5373216"/>
                <a:ext cx="2986666" cy="485197"/>
              </a:xfrm>
              <a:prstGeom prst="rect">
                <a:avLst/>
              </a:prstGeom>
              <a:blipFill rotWithShape="1">
                <a:blip r:embed="rId5"/>
                <a:stretch>
                  <a:fillRect r="-612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1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  <p:bldP spid="13" grpId="0"/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346646"/>
            <a:ext cx="7241232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3</a:t>
            </a:fld>
            <a:endParaRPr lang="zh-TW" altLang="en-US" sz="1800" dirty="0"/>
          </a:p>
        </p:txBody>
      </p:sp>
      <p:pic>
        <p:nvPicPr>
          <p:cNvPr id="1026" name="Picture 2" descr="http://rack.2.mshcdn.com/media/ZgkyMDEyLzEyLzAzL2U0L3NlZWhvd3lvdXJnLjlyMS5qcGcKcAl0aHVtYgk5NTB4NTM0IwplCWpwZw/8fec6ce4/e71/see-how-your-google-results-measure-up-with-google-grader-video--6b8bbb4b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8161"/>
            <a:ext cx="2520280" cy="14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ware.com.tw/upload/image/2011091613441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592288" cy="18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75935" y="1174100"/>
            <a:ext cx="5896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effectiveness of keyword-based search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engines,</a:t>
            </a:r>
            <a:r>
              <a:rPr lang="en-US" altLang="zh-TW" sz="2400" dirty="0"/>
              <a:t>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depends largely on the ability of a user to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formulate proper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queries that are both </a:t>
            </a:r>
            <a:r>
              <a:rPr lang="en-US" altLang="zh-TW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expressive</a:t>
            </a:r>
            <a:r>
              <a:rPr lang="en-US" altLang="zh-TW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selective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TW" sz="2400" dirty="0" smtClean="0"/>
          </a:p>
        </p:txBody>
      </p:sp>
      <p:pic>
        <p:nvPicPr>
          <p:cNvPr id="1030" name="Picture 6" descr="http://www.appuntidigitali.it/site/wp-content/uploads/mac-osx-jaguar_bo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9574"/>
            <a:ext cx="1440160" cy="171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hedrum.com/uploads/drum_basic_article/105390/main_images/2011%20Jaguar%20XF%20Premium%20Sedan%204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63" y="3717686"/>
            <a:ext cx="1842421" cy="12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.bp.blogspot.com/-sG3DIta_CYI/UI366ZPIZpI/AAAAAAAADPs/Me6heBSk1wM/s1600/Jaguar-Wallpaper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8" y="3655961"/>
            <a:ext cx="1795909" cy="13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27584" y="292494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Jaguar</a:t>
            </a: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27584" y="5343599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Disney</a:t>
            </a: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10232"/>
              </p:ext>
            </p:extLst>
          </p:nvPr>
        </p:nvGraphicFramePr>
        <p:xfrm>
          <a:off x="323528" y="6010488"/>
          <a:ext cx="864096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91737"/>
                <a:gridCol w="226378"/>
                <a:gridCol w="1474761"/>
                <a:gridCol w="250786"/>
                <a:gridCol w="51972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r>
                        <a:rPr lang="en-US" altLang="zh-TW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Parks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Stores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/>
                        <a:t>Cartoon characters on the</a:t>
                      </a:r>
                      <a:r>
                        <a:rPr lang="en-US" altLang="zh-TW" sz="1700" baseline="0" dirty="0" smtClean="0"/>
                        <a:t> </a:t>
                      </a:r>
                      <a:r>
                        <a:rPr lang="en-US" altLang="zh-TW" sz="1700" dirty="0" smtClean="0"/>
                        <a:t>film-making</a:t>
                      </a:r>
                      <a:r>
                        <a:rPr lang="en-US" altLang="zh-TW" sz="1700" baseline="0" dirty="0" smtClean="0"/>
                        <a:t> </a:t>
                      </a:r>
                      <a:r>
                        <a:rPr lang="en-US" altLang="zh-TW" sz="1700" dirty="0" smtClean="0"/>
                        <a:t>studios</a:t>
                      </a:r>
                      <a:endParaRPr lang="zh-TW" altLang="en-US" sz="1700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2" name="爆炸 2 1"/>
          <p:cNvSpPr/>
          <p:nvPr/>
        </p:nvSpPr>
        <p:spPr>
          <a:xfrm>
            <a:off x="6372200" y="3212976"/>
            <a:ext cx="2520280" cy="1317578"/>
          </a:xfrm>
          <a:prstGeom prst="irregularSeal2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876256" y="37114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ambiguous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15" name="爆炸 2 14"/>
          <p:cNvSpPr/>
          <p:nvPr/>
        </p:nvSpPr>
        <p:spPr>
          <a:xfrm>
            <a:off x="6408488" y="4365104"/>
            <a:ext cx="2556000" cy="1476000"/>
          </a:xfrm>
          <a:prstGeom prst="irregularSeal2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876256" y="4798893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FF00"/>
                </a:solidFill>
              </a:rPr>
              <a:t>Short &amp; </a:t>
            </a:r>
          </a:p>
          <a:p>
            <a:pPr algn="ctr"/>
            <a:r>
              <a:rPr lang="en-US" altLang="zh-TW" b="1" dirty="0" smtClean="0">
                <a:solidFill>
                  <a:srgbClr val="FFFF00"/>
                </a:solidFill>
              </a:rPr>
              <a:t>not specific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" grpId="0" animBg="1"/>
      <p:bldP spid="3" grpId="0"/>
      <p:bldP spid="15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8525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6" y="1611496"/>
            <a:ext cx="4334992" cy="34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30</a:t>
            </a:fld>
            <a:endParaRPr lang="zh-TW" altLang="en-US" sz="18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83568" y="346646"/>
            <a:ext cx="7241232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31</a:t>
            </a:fld>
            <a:endParaRPr lang="zh-TW" altLang="en-US" sz="18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55576" y="1182762"/>
            <a:ext cx="8153400" cy="4905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The DQR Approach</a:t>
            </a:r>
          </a:p>
          <a:p>
            <a:pPr lvl="1"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Concept Mining</a:t>
            </a:r>
          </a:p>
          <a:p>
            <a:pPr lvl="1"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Query Recommendation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346646"/>
            <a:ext cx="7241232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1174100"/>
            <a:ext cx="9001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TW" sz="2400" dirty="0" smtClean="0"/>
              <a:t>In </a:t>
            </a:r>
            <a:r>
              <a:rPr lang="en-US" altLang="zh-TW" sz="2400" dirty="0"/>
              <a:t>this paper </a:t>
            </a:r>
            <a:r>
              <a:rPr lang="en-US" altLang="zh-TW" sz="2400" dirty="0" smtClean="0"/>
              <a:t>, they </a:t>
            </a:r>
            <a:r>
              <a:rPr lang="en-US" altLang="zh-TW" sz="2400" dirty="0"/>
              <a:t>investigated the problem </a:t>
            </a:r>
            <a:r>
              <a:rPr lang="en-US" altLang="zh-TW" sz="2400" dirty="0" smtClean="0"/>
              <a:t>of recommending queries to </a:t>
            </a:r>
            <a:r>
              <a:rPr lang="en-US" altLang="zh-TW" sz="2400" dirty="0"/>
              <a:t>better capture the search intents of search engine users</a:t>
            </a:r>
            <a:r>
              <a:rPr lang="en-US" altLang="zh-TW" sz="24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400" dirty="0"/>
              <a:t>F</a:t>
            </a:r>
            <a:r>
              <a:rPr lang="en-US" altLang="zh-TW" sz="2400" dirty="0" smtClean="0"/>
              <a:t>ive </a:t>
            </a:r>
            <a:r>
              <a:rPr lang="en-US" altLang="zh-TW" sz="2400" dirty="0"/>
              <a:t>important requirements of a query recommendation </a:t>
            </a:r>
            <a:endParaRPr lang="en-US" altLang="zh-TW" sz="2400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400" dirty="0" smtClean="0"/>
              <a:t>  Relevancy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Redundancy-free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Diversity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Ranking-performance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Efficiency</a:t>
            </a:r>
          </a:p>
          <a:p>
            <a:pPr marL="914400" lvl="1" indent="-457200">
              <a:buFont typeface="+mj-lt"/>
              <a:buAutoNum type="alphaLcParenR"/>
            </a:pP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400" dirty="0"/>
              <a:t>Through a comprehensive user study, </a:t>
            </a:r>
            <a:r>
              <a:rPr lang="en-US" altLang="zh-TW" sz="2400" dirty="0" smtClean="0"/>
              <a:t>they showed </a:t>
            </a:r>
            <a:r>
              <a:rPr lang="en-US" altLang="zh-TW" sz="2400" dirty="0"/>
              <a:t>that DQR performed very </a:t>
            </a:r>
            <a:r>
              <a:rPr lang="en-US" altLang="zh-TW" sz="2400" dirty="0" smtClean="0"/>
              <a:t>well.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32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37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683568" y="346646"/>
            <a:ext cx="7241232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4</a:t>
            </a:fld>
            <a:endParaRPr lang="zh-TW" altLang="en-US" sz="1800" dirty="0"/>
          </a:p>
        </p:txBody>
      </p:sp>
      <p:sp>
        <p:nvSpPr>
          <p:cNvPr id="8" name="矩形 7"/>
          <p:cNvSpPr/>
          <p:nvPr/>
        </p:nvSpPr>
        <p:spPr>
          <a:xfrm>
            <a:off x="475935" y="1174100"/>
            <a:ext cx="827252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Web search queries issued by casual users are often short and with limited expressiveness.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Traditional similarity-based methods often result in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redundant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monotonic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recommendations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 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3779912" y="2708920"/>
            <a:ext cx="4752528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Query recommendation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99592" y="2206025"/>
            <a:ext cx="3584636" cy="43088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elp users refine their queries</a:t>
            </a:r>
          </a:p>
        </p:txBody>
      </p:sp>
      <p:sp>
        <p:nvSpPr>
          <p:cNvPr id="11" name="上彎箭號 10"/>
          <p:cNvSpPr/>
          <p:nvPr/>
        </p:nvSpPr>
        <p:spPr>
          <a:xfrm flipV="1">
            <a:off x="4572000" y="2348300"/>
            <a:ext cx="1543977" cy="32400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 rot="16200000">
            <a:off x="2398392" y="4761934"/>
            <a:ext cx="2195311" cy="1807090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 rot="16200000">
            <a:off x="2535104" y="4833191"/>
            <a:ext cx="1929472" cy="1589371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7262EC"/>
              </a:gs>
              <a:gs pos="100000">
                <a:srgbClr val="2614A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gray">
          <a:xfrm>
            <a:off x="2781634" y="5374377"/>
            <a:ext cx="150233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200" dirty="0" smtClean="0">
                <a:solidFill>
                  <a:srgbClr val="FFFF00"/>
                </a:solidFill>
              </a:rPr>
              <a:t>Diversified</a:t>
            </a:r>
            <a:endParaRPr lang="en-US" altLang="zh-TW" sz="2200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gray">
          <a:xfrm rot="16200000">
            <a:off x="4233136" y="4739429"/>
            <a:ext cx="2196787" cy="1807090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gray">
          <a:xfrm rot="5400000">
            <a:off x="4336182" y="4810661"/>
            <a:ext cx="1930770" cy="1589369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0066CC"/>
              </a:gs>
              <a:gs pos="100000">
                <a:srgbClr val="0066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gray">
          <a:xfrm>
            <a:off x="4530410" y="5313402"/>
            <a:ext cx="16257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000" dirty="0" smtClean="0">
                <a:solidFill>
                  <a:srgbClr val="FFFF00"/>
                </a:solidFill>
              </a:rPr>
              <a:t>Redundancy</a:t>
            </a:r>
          </a:p>
          <a:p>
            <a:pPr algn="ctr" eaLnBrk="0" hangingPunct="0"/>
            <a:r>
              <a:rPr lang="en-US" altLang="zh-TW" sz="2000" dirty="0" smtClean="0">
                <a:solidFill>
                  <a:srgbClr val="FFFF00"/>
                </a:solidFill>
              </a:rPr>
              <a:t>free</a:t>
            </a:r>
            <a:endParaRPr lang="en-US" altLang="zh-TW" sz="2000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21" name="圓形箭號 20"/>
          <p:cNvSpPr/>
          <p:nvPr/>
        </p:nvSpPr>
        <p:spPr>
          <a:xfrm rot="5400000">
            <a:off x="5808870" y="3920323"/>
            <a:ext cx="1852838" cy="1302241"/>
          </a:xfrm>
          <a:prstGeom prst="circularArrow">
            <a:avLst>
              <a:gd name="adj1" fmla="val 0"/>
              <a:gd name="adj2" fmla="val 1142319"/>
              <a:gd name="adj3" fmla="val 20775978"/>
              <a:gd name="adj4" fmla="val 14556488"/>
              <a:gd name="adj5" fmla="val 1263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圓形箭號 21"/>
          <p:cNvSpPr/>
          <p:nvPr/>
        </p:nvSpPr>
        <p:spPr>
          <a:xfrm rot="16200000" flipH="1">
            <a:off x="1122252" y="4136347"/>
            <a:ext cx="1852838" cy="1302241"/>
          </a:xfrm>
          <a:prstGeom prst="circularArrow">
            <a:avLst>
              <a:gd name="adj1" fmla="val 0"/>
              <a:gd name="adj2" fmla="val 1142319"/>
              <a:gd name="adj3" fmla="val 20775978"/>
              <a:gd name="adj4" fmla="val 14556488"/>
              <a:gd name="adj5" fmla="val 1263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5</a:t>
            </a:fld>
            <a:endParaRPr lang="zh-TW" alt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8547"/>
            <a:ext cx="7556443" cy="524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718177" y="447055"/>
            <a:ext cx="3005951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DQR framework</a:t>
            </a:r>
            <a:endParaRPr lang="zh-TW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50" y="548680"/>
            <a:ext cx="62198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699792" y="2668850"/>
            <a:ext cx="3635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Sample AOL search log records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1183546" y="3212976"/>
            <a:ext cx="2903956" cy="1800000"/>
          </a:xfrm>
          <a:prstGeom prst="roundRect">
            <a:avLst>
              <a:gd name="adj" fmla="val 9991"/>
            </a:avLst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gray">
          <a:xfrm>
            <a:off x="4392304" y="3212976"/>
            <a:ext cx="2916000" cy="1800000"/>
          </a:xfrm>
          <a:prstGeom prst="roundRect">
            <a:avLst>
              <a:gd name="adj" fmla="val 9991"/>
            </a:avLst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153715" y="3381400"/>
            <a:ext cx="291422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TW" dirty="0" smtClean="0"/>
              <a:t>(1) It clusters search log queries to extract query concepts, based on which recommended queries are</a:t>
            </a:r>
          </a:p>
          <a:p>
            <a:pPr algn="just"/>
            <a:r>
              <a:rPr lang="en-US" altLang="zh-TW" dirty="0" smtClean="0"/>
              <a:t>selected.</a:t>
            </a:r>
            <a:endParaRPr lang="en-US" altLang="zh-TW" b="0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4324375" y="3390174"/>
            <a:ext cx="31279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smtClean="0"/>
              <a:t>(2) It employs a probabilistic model and a</a:t>
            </a:r>
            <a:r>
              <a:rPr lang="en-US" altLang="zh-TW" dirty="0"/>
              <a:t> </a:t>
            </a:r>
            <a:r>
              <a:rPr lang="en-US" altLang="zh-TW" dirty="0" smtClean="0"/>
              <a:t>algorithm to achieve recommendation diversification.</a:t>
            </a:r>
            <a:endParaRPr lang="zh-TW" altLang="en-US" dirty="0"/>
          </a:p>
        </p:txBody>
      </p:sp>
      <p:grpSp>
        <p:nvGrpSpPr>
          <p:cNvPr id="11" name="Group 167"/>
          <p:cNvGrpSpPr>
            <a:grpSpLocks/>
          </p:cNvGrpSpPr>
          <p:nvPr/>
        </p:nvGrpSpPr>
        <p:grpSpPr bwMode="auto">
          <a:xfrm>
            <a:off x="827588" y="5242520"/>
            <a:ext cx="2425702" cy="1181100"/>
            <a:chOff x="2208" y="1344"/>
            <a:chExt cx="1528" cy="744"/>
          </a:xfrm>
        </p:grpSpPr>
        <p:grpSp>
          <p:nvGrpSpPr>
            <p:cNvPr id="12" name="Group 151"/>
            <p:cNvGrpSpPr>
              <a:grpSpLocks/>
            </p:cNvGrpSpPr>
            <p:nvPr/>
          </p:nvGrpSpPr>
          <p:grpSpPr bwMode="auto">
            <a:xfrm>
              <a:off x="2208" y="1344"/>
              <a:ext cx="1528" cy="288"/>
              <a:chOff x="1632" y="1368"/>
              <a:chExt cx="1528" cy="288"/>
            </a:xfrm>
          </p:grpSpPr>
          <p:sp>
            <p:nvSpPr>
              <p:cNvPr id="29" name="AutoShape 125"/>
              <p:cNvSpPr>
                <a:spLocks noChangeArrowheads="1"/>
              </p:cNvSpPr>
              <p:nvPr/>
            </p:nvSpPr>
            <p:spPr bwMode="auto">
              <a:xfrm>
                <a:off x="1686" y="1368"/>
                <a:ext cx="1474" cy="288"/>
              </a:xfrm>
              <a:prstGeom prst="roundRect">
                <a:avLst>
                  <a:gd name="adj" fmla="val 50000"/>
                </a:avLst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" name="Rectangle 146"/>
              <p:cNvSpPr>
                <a:spLocks noChangeArrowheads="1"/>
              </p:cNvSpPr>
              <p:nvPr/>
            </p:nvSpPr>
            <p:spPr bwMode="auto">
              <a:xfrm>
                <a:off x="2008" y="1392"/>
                <a:ext cx="80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TW" dirty="0" smtClean="0">
                    <a:ea typeface="新細明體" charset="-120"/>
                  </a:rPr>
                  <a:t>Relevance</a:t>
                </a:r>
                <a:endParaRPr lang="en-US" altLang="zh-TW" b="0" dirty="0">
                  <a:ea typeface="新細明體" charset="-120"/>
                </a:endParaRPr>
              </a:p>
            </p:txBody>
          </p:sp>
          <p:sp>
            <p:nvSpPr>
              <p:cNvPr id="31" name="Oval 122"/>
              <p:cNvSpPr>
                <a:spLocks noChangeArrowheads="1"/>
              </p:cNvSpPr>
              <p:nvPr/>
            </p:nvSpPr>
            <p:spPr bwMode="auto">
              <a:xfrm>
                <a:off x="1632" y="1434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E96E29"/>
                  </a:gs>
                  <a:gs pos="100000">
                    <a:srgbClr val="E96E29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3" name="Group 152"/>
            <p:cNvGrpSpPr>
              <a:grpSpLocks/>
            </p:cNvGrpSpPr>
            <p:nvPr/>
          </p:nvGrpSpPr>
          <p:grpSpPr bwMode="auto">
            <a:xfrm>
              <a:off x="2208" y="1800"/>
              <a:ext cx="1528" cy="288"/>
              <a:chOff x="1632" y="1800"/>
              <a:chExt cx="1528" cy="288"/>
            </a:xfrm>
          </p:grpSpPr>
          <p:sp>
            <p:nvSpPr>
              <p:cNvPr id="26" name="AutoShape 130"/>
              <p:cNvSpPr>
                <a:spLocks noChangeArrowheads="1"/>
              </p:cNvSpPr>
              <p:nvPr/>
            </p:nvSpPr>
            <p:spPr bwMode="auto">
              <a:xfrm>
                <a:off x="1686" y="1800"/>
                <a:ext cx="1474" cy="288"/>
              </a:xfrm>
              <a:prstGeom prst="roundRect">
                <a:avLst>
                  <a:gd name="adj" fmla="val 50000"/>
                </a:avLst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dist="107763" dir="2700000" algn="ctr" rotWithShape="0">
                  <a:schemeClr val="bg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Rectangle 147"/>
              <p:cNvSpPr>
                <a:spLocks noChangeArrowheads="1"/>
              </p:cNvSpPr>
              <p:nvPr/>
            </p:nvSpPr>
            <p:spPr bwMode="auto">
              <a:xfrm>
                <a:off x="1812" y="1830"/>
                <a:ext cx="127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TW" b="0" dirty="0" smtClean="0">
                    <a:ea typeface="新細明體" charset="-120"/>
                  </a:rPr>
                  <a:t>Redundancy Free</a:t>
                </a:r>
                <a:endParaRPr lang="en-US" altLang="zh-TW" b="0" dirty="0">
                  <a:ea typeface="新細明體" charset="-120"/>
                </a:endParaRPr>
              </a:p>
            </p:txBody>
          </p:sp>
          <p:sp>
            <p:nvSpPr>
              <p:cNvPr id="28" name="Oval 127"/>
              <p:cNvSpPr>
                <a:spLocks noChangeArrowheads="1"/>
              </p:cNvSpPr>
              <p:nvPr/>
            </p:nvSpPr>
            <p:spPr bwMode="auto">
              <a:xfrm>
                <a:off x="1632" y="1860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CDC48"/>
                  </a:gs>
                  <a:gs pos="100000">
                    <a:srgbClr val="DCDC48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0" name="AutoShape 135"/>
          <p:cNvSpPr>
            <a:spLocks noChangeArrowheads="1"/>
          </p:cNvSpPr>
          <p:nvPr/>
        </p:nvSpPr>
        <p:spPr bwMode="auto">
          <a:xfrm>
            <a:off x="3816176" y="5229200"/>
            <a:ext cx="2340000" cy="457200"/>
          </a:xfrm>
          <a:prstGeom prst="roundRect">
            <a:avLst>
              <a:gd name="adj" fmla="val 5000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148"/>
          <p:cNvSpPr>
            <a:spLocks noChangeArrowheads="1"/>
          </p:cNvSpPr>
          <p:nvPr/>
        </p:nvSpPr>
        <p:spPr bwMode="auto">
          <a:xfrm>
            <a:off x="4450531" y="5281588"/>
            <a:ext cx="1069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0" dirty="0" smtClean="0">
                <a:ea typeface="新細明體" charset="-120"/>
              </a:rPr>
              <a:t>Diversity</a:t>
            </a:r>
            <a:endParaRPr lang="en-US" altLang="zh-TW" b="0" dirty="0">
              <a:ea typeface="新細明體" charset="-120"/>
            </a:endParaRPr>
          </a:p>
        </p:txBody>
      </p:sp>
      <p:sp>
        <p:nvSpPr>
          <p:cNvPr id="42" name="Oval 132"/>
          <p:cNvSpPr>
            <a:spLocks noChangeArrowheads="1"/>
          </p:cNvSpPr>
          <p:nvPr/>
        </p:nvSpPr>
        <p:spPr bwMode="auto">
          <a:xfrm>
            <a:off x="3730451" y="533397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dist="63500" dir="2212194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AutoShape 140"/>
          <p:cNvSpPr>
            <a:spLocks noChangeArrowheads="1"/>
          </p:cNvSpPr>
          <p:nvPr/>
        </p:nvSpPr>
        <p:spPr bwMode="auto">
          <a:xfrm>
            <a:off x="3816176" y="5949280"/>
            <a:ext cx="2340000" cy="457200"/>
          </a:xfrm>
          <a:prstGeom prst="roundRect">
            <a:avLst>
              <a:gd name="adj" fmla="val 5000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149"/>
          <p:cNvSpPr>
            <a:spLocks noChangeArrowheads="1"/>
          </p:cNvSpPr>
          <p:nvPr/>
        </p:nvSpPr>
        <p:spPr bwMode="auto">
          <a:xfrm>
            <a:off x="4450531" y="6035005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0" dirty="0" smtClean="0">
                <a:ea typeface="新細明體" charset="-120"/>
              </a:rPr>
              <a:t>Ranking</a:t>
            </a:r>
            <a:endParaRPr lang="en-US" altLang="zh-TW" b="0" dirty="0">
              <a:ea typeface="新細明體" charset="-120"/>
            </a:endParaRPr>
          </a:p>
        </p:txBody>
      </p:sp>
      <p:sp>
        <p:nvSpPr>
          <p:cNvPr id="45" name="Oval 137"/>
          <p:cNvSpPr>
            <a:spLocks noChangeArrowheads="1"/>
          </p:cNvSpPr>
          <p:nvPr/>
        </p:nvSpPr>
        <p:spPr bwMode="auto">
          <a:xfrm>
            <a:off x="3730451" y="6058818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dist="63500" dir="2212194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AutoShape 145"/>
          <p:cNvSpPr>
            <a:spLocks noChangeArrowheads="1"/>
          </p:cNvSpPr>
          <p:nvPr/>
        </p:nvSpPr>
        <p:spPr bwMode="auto">
          <a:xfrm>
            <a:off x="6624488" y="5229200"/>
            <a:ext cx="2340000" cy="457200"/>
          </a:xfrm>
          <a:prstGeom prst="roundRect">
            <a:avLst>
              <a:gd name="adj" fmla="val 5000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150"/>
          <p:cNvSpPr>
            <a:spLocks noChangeArrowheads="1"/>
          </p:cNvSpPr>
          <p:nvPr/>
        </p:nvSpPr>
        <p:spPr bwMode="auto">
          <a:xfrm>
            <a:off x="7182548" y="5243488"/>
            <a:ext cx="1167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0" dirty="0" smtClean="0">
                <a:ea typeface="新細明體" charset="-120"/>
              </a:rPr>
              <a:t>Efficiency</a:t>
            </a:r>
            <a:endParaRPr lang="en-US" altLang="zh-TW" b="0" dirty="0">
              <a:ea typeface="新細明體" charset="-120"/>
            </a:endParaRPr>
          </a:p>
        </p:txBody>
      </p:sp>
      <p:sp>
        <p:nvSpPr>
          <p:cNvPr id="48" name="Oval 142"/>
          <p:cNvSpPr>
            <a:spLocks noChangeArrowheads="1"/>
          </p:cNvSpPr>
          <p:nvPr/>
        </p:nvSpPr>
        <p:spPr bwMode="auto">
          <a:xfrm>
            <a:off x="6538763" y="5329213"/>
            <a:ext cx="228600" cy="2286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dist="63500" dir="2212194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6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13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7</a:t>
            </a:fld>
            <a:endParaRPr lang="zh-TW" altLang="en-US" sz="18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55576" y="1182762"/>
            <a:ext cx="8153400" cy="4905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latin typeface="Century Schoolbook" pitchFamily="18" charset="0"/>
              </a:rPr>
              <a:t>The DQR Approach</a:t>
            </a:r>
          </a:p>
          <a:p>
            <a:pPr lvl="1"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Concept Mining</a:t>
            </a:r>
          </a:p>
          <a:p>
            <a:pPr lvl="1"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Query Recommendation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Century Schoolbook" pitchFamily="18" charset="0"/>
              <a:buChar char="▪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8</a:t>
            </a:fld>
            <a:endParaRPr lang="zh-TW" altLang="en-US" sz="18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3568" y="346646"/>
            <a:ext cx="7241232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DQR Approach-Concept Mining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6319"/>
            <a:ext cx="4791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75935" y="1174100"/>
            <a:ext cx="82725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a similarity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measure to cluster queries, and use the set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of URLs as the features of queries.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28975"/>
            <a:ext cx="124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67744" y="3212976"/>
            <a:ext cx="6445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: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number of unique users who have issued query q</a:t>
            </a:r>
            <a:r>
              <a:rPr lang="en-US" altLang="zh-TW" sz="2000" baseline="-25000" dirty="0"/>
              <a:t>i</a:t>
            </a:r>
            <a:r>
              <a:rPr lang="en-US" altLang="zh-TW" sz="2000" i="1" dirty="0"/>
              <a:t> </a:t>
            </a:r>
            <a:endParaRPr lang="en-US" altLang="zh-TW" sz="2000" i="1" dirty="0" smtClean="0"/>
          </a:p>
          <a:p>
            <a:r>
              <a:rPr lang="en-US" altLang="zh-TW" sz="2000" i="1" dirty="0"/>
              <a:t> 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and </a:t>
            </a:r>
            <a:r>
              <a:rPr lang="en-US" altLang="zh-TW" sz="2000" dirty="0"/>
              <a:t>subsequently clicked URL </a:t>
            </a:r>
            <a:r>
              <a:rPr lang="en-US" altLang="zh-TW" sz="2000" dirty="0" err="1" smtClean="0"/>
              <a:t>d</a:t>
            </a:r>
            <a:r>
              <a:rPr lang="en-US" altLang="zh-TW" sz="2000" baseline="-25000" dirty="0" err="1" smtClean="0"/>
              <a:t>j</a:t>
            </a:r>
            <a:endParaRPr lang="zh-TW" altLang="zh-TW" sz="20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69" y="4028614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267744" y="4017258"/>
            <a:ext cx="6449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: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number of queries that led to the clicking of URL </a:t>
            </a:r>
            <a:r>
              <a:rPr lang="en-US" altLang="zh-TW" sz="2000" dirty="0" err="1"/>
              <a:t>d</a:t>
            </a:r>
            <a:r>
              <a:rPr lang="en-US" altLang="zh-TW" sz="2000" baseline="-25000" dirty="0" err="1"/>
              <a:t>j</a:t>
            </a:r>
            <a:endParaRPr lang="zh-TW" altLang="zh-TW" sz="20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03" y="4869160"/>
            <a:ext cx="38766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雲朵形 6"/>
          <p:cNvSpPr/>
          <p:nvPr/>
        </p:nvSpPr>
        <p:spPr>
          <a:xfrm>
            <a:off x="4304185" y="1623329"/>
            <a:ext cx="4732312" cy="869567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41924" y="1765317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2060"/>
                </a:solidFill>
              </a:rPr>
              <a:t>user-frequency-inverse-query-frequency</a:t>
            </a:r>
          </a:p>
          <a:p>
            <a:pPr algn="ctr"/>
            <a:r>
              <a:rPr lang="en-US" altLang="zh-TW" dirty="0" smtClean="0">
                <a:solidFill>
                  <a:srgbClr val="002060"/>
                </a:solidFill>
              </a:rPr>
              <a:t>(UF-IQF)</a:t>
            </a:r>
            <a:endParaRPr lang="zh-TW" altLang="en-US" dirty="0" smtClean="0">
              <a:solidFill>
                <a:srgbClr val="00206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5906691" y="2492896"/>
            <a:ext cx="879409" cy="2177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12088" y="18288"/>
            <a:ext cx="480392" cy="314368"/>
          </a:xfrm>
        </p:spPr>
        <p:txBody>
          <a:bodyPr/>
          <a:lstStyle/>
          <a:p>
            <a:fld id="{C6FFD280-3E81-4DC5-B953-9E801B87F564}" type="slidenum">
              <a:rPr lang="zh-TW" altLang="en-US" sz="1800" smtClean="0"/>
              <a:t>9</a:t>
            </a:fld>
            <a:endParaRPr lang="zh-TW" altLang="en-US" sz="1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73387"/>
              </p:ext>
            </p:extLst>
          </p:nvPr>
        </p:nvGraphicFramePr>
        <p:xfrm>
          <a:off x="179512" y="1110352"/>
          <a:ext cx="4824000" cy="2966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08000"/>
                <a:gridCol w="1608000"/>
                <a:gridCol w="16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User 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Query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Clicked URL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q3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11560" y="548680"/>
            <a:ext cx="329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|Q|=3 , |D|=3   in search log</a:t>
            </a:r>
            <a:endParaRPr lang="zh-TW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1" y="511324"/>
            <a:ext cx="4791075" cy="42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1" y="2452117"/>
            <a:ext cx="3876675" cy="90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95536" y="4365104"/>
            <a:ext cx="3057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w(q1,d1) = 2*log(3/2) = 3.16</a:t>
            </a:r>
          </a:p>
          <a:p>
            <a:r>
              <a:rPr lang="en-US" altLang="zh-TW" dirty="0" smtClean="0"/>
              <a:t>w(q1,d2) = 1*log(3/2) = 1.58</a:t>
            </a:r>
          </a:p>
          <a:p>
            <a:r>
              <a:rPr lang="en-US" altLang="zh-TW" dirty="0" smtClean="0"/>
              <a:t>w(q1,d3) = 0</a:t>
            </a:r>
            <a:endParaRPr lang="zh-TW" altLang="en-US" dirty="0"/>
          </a:p>
        </p:txBody>
      </p:sp>
      <p:sp>
        <p:nvSpPr>
          <p:cNvPr id="10" name="向右箭號 9"/>
          <p:cNvSpPr/>
          <p:nvPr/>
        </p:nvSpPr>
        <p:spPr>
          <a:xfrm>
            <a:off x="3609866" y="4581128"/>
            <a:ext cx="458078" cy="258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283576" y="450912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Feature vector : &lt; 3.16 , 1.58 , 0 &gt;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95536" y="5385990"/>
            <a:ext cx="3057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w(q2,d1) = 1*log(3/2) = 1.58</a:t>
            </a:r>
          </a:p>
          <a:p>
            <a:r>
              <a:rPr lang="en-US" altLang="zh-TW" dirty="0" smtClean="0"/>
              <a:t>w(q2,d2) = 1*log(3/2) = 1.58</a:t>
            </a:r>
          </a:p>
          <a:p>
            <a:r>
              <a:rPr lang="en-US" altLang="zh-TW" dirty="0" smtClean="0"/>
              <a:t>w(q2,d3) = 1*log(3/2) = 1.58</a:t>
            </a:r>
            <a:endParaRPr lang="zh-TW" altLang="en-US" dirty="0"/>
          </a:p>
        </p:txBody>
      </p:sp>
      <p:sp>
        <p:nvSpPr>
          <p:cNvPr id="15" name="向右箭號 14"/>
          <p:cNvSpPr/>
          <p:nvPr/>
        </p:nvSpPr>
        <p:spPr>
          <a:xfrm>
            <a:off x="3635896" y="5690865"/>
            <a:ext cx="458078" cy="258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83968" y="5579948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Feature vector : &lt; 1.58 , 1.58 , 1.58 &gt;</a:t>
            </a:r>
            <a:endParaRPr lang="zh-TW" altLang="en-US" dirty="0"/>
          </a:p>
        </p:txBody>
      </p:sp>
      <p:sp>
        <p:nvSpPr>
          <p:cNvPr id="17" name="燕尾形向右箭號 16"/>
          <p:cNvSpPr/>
          <p:nvPr/>
        </p:nvSpPr>
        <p:spPr>
          <a:xfrm rot="5400000">
            <a:off x="6290555" y="1475147"/>
            <a:ext cx="739354" cy="432048"/>
          </a:xfrm>
          <a:prstGeom prst="notched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020272" y="1457743"/>
            <a:ext cx="21210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b="1" cap="none" spc="0" dirty="0" smtClean="0">
                <a:ln w="31550" cmpd="sng">
                  <a:noFill/>
                  <a:prstDash val="solid"/>
                </a:ln>
                <a:solidFill>
                  <a:srgbClr val="00B050"/>
                </a:solidFill>
              </a:rPr>
              <a:t>Normalized</a:t>
            </a:r>
            <a:endParaRPr lang="zh-TW" altLang="en-US" sz="2800" b="1" cap="none" spc="0" dirty="0">
              <a:ln w="31550" cmpd="sng">
                <a:noFill/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283576" y="4859868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Feature vector : &lt; 0.66 , 0.33 , 0 &gt;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283968" y="5939988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Feature vector : &lt; 0.33 , 0.33 , 0.33 &gt;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67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3437</TotalTime>
  <Words>1787</Words>
  <Application>Microsoft Office PowerPoint</Application>
  <PresentationFormat>如螢幕大小 (4:3)</PresentationFormat>
  <Paragraphs>606</Paragraphs>
  <Slides>32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清晰度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Jiun-Jia</dc:creator>
  <cp:lastModifiedBy>Jiun-Jia</cp:lastModifiedBy>
  <cp:revision>295</cp:revision>
  <dcterms:created xsi:type="dcterms:W3CDTF">2013-05-11T04:49:04Z</dcterms:created>
  <dcterms:modified xsi:type="dcterms:W3CDTF">2013-05-19T13:41:17Z</dcterms:modified>
</cp:coreProperties>
</file>